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  <p:sldId id="260" r:id="rId5"/>
    <p:sldId id="261" r:id="rId6"/>
    <p:sldId id="264" r:id="rId7"/>
    <p:sldId id="262" r:id="rId8"/>
    <p:sldId id="265" r:id="rId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62C4-1414-4415-BB78-EBD31BCED049}" type="datetimeFigureOut">
              <a:rPr lang="pt-BR" smtClean="0"/>
              <a:t>06/12/2017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3-045F-4E68-A998-650386F3FD8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62C4-1414-4415-BB78-EBD31BCED049}" type="datetimeFigureOut">
              <a:rPr lang="pt-BR" smtClean="0"/>
              <a:t>06/12/2017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3-045F-4E68-A998-650386F3FD8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62C4-1414-4415-BB78-EBD31BCED049}" type="datetimeFigureOut">
              <a:rPr lang="pt-BR" smtClean="0"/>
              <a:t>06/12/2017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3-045F-4E68-A998-650386F3FD8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62C4-1414-4415-BB78-EBD31BCED049}" type="datetimeFigureOut">
              <a:rPr lang="pt-BR" smtClean="0"/>
              <a:t>06/12/2017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3-045F-4E68-A998-650386F3FD8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62C4-1414-4415-BB78-EBD31BCED049}" type="datetimeFigureOut">
              <a:rPr lang="pt-BR" smtClean="0"/>
              <a:t>06/12/2017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3-045F-4E68-A998-650386F3FD8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62C4-1414-4415-BB78-EBD31BCED049}" type="datetimeFigureOut">
              <a:rPr lang="pt-BR" smtClean="0"/>
              <a:t>06/12/2017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3-045F-4E68-A998-650386F3FD8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62C4-1414-4415-BB78-EBD31BCED049}" type="datetimeFigureOut">
              <a:rPr lang="pt-BR" smtClean="0"/>
              <a:t>06/12/2017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3-045F-4E68-A998-650386F3FD8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62C4-1414-4415-BB78-EBD31BCED049}" type="datetimeFigureOut">
              <a:rPr lang="pt-BR" smtClean="0"/>
              <a:t>06/12/2017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3-045F-4E68-A998-650386F3FD8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62C4-1414-4415-BB78-EBD31BCED049}" type="datetimeFigureOut">
              <a:rPr lang="pt-BR" smtClean="0"/>
              <a:t>06/12/2017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3-045F-4E68-A998-650386F3FD8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62C4-1414-4415-BB78-EBD31BCED049}" type="datetimeFigureOut">
              <a:rPr lang="pt-BR" smtClean="0"/>
              <a:t>06/12/2017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3-045F-4E68-A998-650386F3FD8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62C4-1414-4415-BB78-EBD31BCED049}" type="datetimeFigureOut">
              <a:rPr lang="pt-BR" smtClean="0"/>
              <a:t>06/12/2017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83F3-045F-4E68-A998-650386F3FD8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562C4-1414-4415-BB78-EBD31BCED049}" type="datetimeFigureOut">
              <a:rPr lang="pt-BR" smtClean="0"/>
              <a:t>06/12/2017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F83F3-045F-4E68-A998-650386F3FD8C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504" y="0"/>
            <a:ext cx="9036496" cy="6858000"/>
          </a:xfrm>
        </p:spPr>
        <p:txBody>
          <a:bodyPr>
            <a:normAutofit/>
          </a:bodyPr>
          <a:lstStyle/>
          <a:p>
            <a:r>
              <a:rPr lang="pt-BR" sz="7200" b="1" dirty="0" smtClean="0">
                <a:solidFill>
                  <a:srgbClr val="C00000"/>
                </a:solidFill>
              </a:rPr>
              <a:t>POLÍTICA SE DISCUTE, SIM! </a:t>
            </a:r>
            <a:br>
              <a:rPr lang="pt-BR" sz="7200" b="1" dirty="0" smtClean="0">
                <a:solidFill>
                  <a:srgbClr val="C00000"/>
                </a:solidFill>
              </a:rPr>
            </a:br>
            <a:r>
              <a:rPr lang="pt-BR" dirty="0" smtClean="0">
                <a:solidFill>
                  <a:srgbClr val="C00000"/>
                </a:solidFill>
              </a:rPr>
              <a:t/>
            </a:r>
            <a:br>
              <a:rPr lang="pt-BR" dirty="0" smtClean="0">
                <a:solidFill>
                  <a:srgbClr val="C00000"/>
                </a:solidFill>
              </a:rPr>
            </a:br>
            <a:r>
              <a:rPr lang="pt-BR" sz="6000" b="1" dirty="0" smtClean="0"/>
              <a:t>Em </a:t>
            </a:r>
            <a:r>
              <a:rPr lang="pt-BR" sz="6000" b="1" dirty="0"/>
              <a:t>pauta: as </a:t>
            </a:r>
            <a:r>
              <a:rPr lang="pt-BR" sz="6000" b="1" dirty="0" smtClean="0"/>
              <a:t>Eleições 2014</a:t>
            </a:r>
            <a:br>
              <a:rPr lang="pt-BR" sz="6000" b="1" dirty="0" smtClean="0"/>
            </a:br>
            <a:r>
              <a:rPr lang="pt-BR" sz="6000" b="1" dirty="0" smtClean="0"/>
              <a:t/>
            </a:r>
            <a:br>
              <a:rPr lang="pt-BR" sz="6000" b="1" dirty="0" smtClean="0"/>
            </a:br>
            <a:r>
              <a:rPr lang="pt-BR" sz="3200" b="1" dirty="0" smtClean="0"/>
              <a:t>Danilo Ferreira da Fonseca</a:t>
            </a:r>
            <a:br>
              <a:rPr lang="pt-BR" sz="3200" b="1" dirty="0" smtClean="0"/>
            </a:br>
            <a:r>
              <a:rPr lang="pt-BR" sz="3200" b="1" dirty="0" smtClean="0"/>
              <a:t>Selma Martins Duarte</a:t>
            </a:r>
            <a:endParaRPr lang="pt-BR" sz="6000" b="1" dirty="0"/>
          </a:p>
        </p:txBody>
      </p:sp>
    </p:spTree>
    <p:extLst>
      <p:ext uri="{BB962C8B-B14F-4D97-AF65-F5344CB8AC3E}">
        <p14:creationId xmlns:p14="http://schemas.microsoft.com/office/powerpoint/2010/main" val="18799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55576" y="29154"/>
            <a:ext cx="7772400" cy="792087"/>
          </a:xfrm>
        </p:spPr>
        <p:txBody>
          <a:bodyPr>
            <a:normAutofit/>
          </a:bodyPr>
          <a:lstStyle/>
          <a:p>
            <a:r>
              <a:rPr lang="pt-BR" sz="3200" b="1" dirty="0" smtClean="0"/>
              <a:t>Organização do Sistema </a:t>
            </a:r>
            <a:r>
              <a:rPr lang="pt-BR" sz="3200" b="1" dirty="0"/>
              <a:t>P</a:t>
            </a:r>
            <a:r>
              <a:rPr lang="pt-BR" sz="3200" b="1" dirty="0" smtClean="0"/>
              <a:t>olítico </a:t>
            </a:r>
            <a:r>
              <a:rPr lang="pt-BR" sz="3200" b="1" dirty="0"/>
              <a:t>B</a:t>
            </a:r>
            <a:r>
              <a:rPr lang="pt-BR" sz="3200" b="1" dirty="0" smtClean="0"/>
              <a:t>rasileiro</a:t>
            </a:r>
            <a:endParaRPr lang="pt-BR" sz="3200" b="1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461569"/>
              </p:ext>
            </p:extLst>
          </p:nvPr>
        </p:nvGraphicFramePr>
        <p:xfrm>
          <a:off x="285292" y="821241"/>
          <a:ext cx="8712967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41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7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82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5779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</a:t>
                      </a:r>
                      <a:r>
                        <a:rPr lang="pt-BR" baseline="0" dirty="0" smtClean="0"/>
                        <a:t> poderes</a:t>
                      </a:r>
                    </a:p>
                    <a:p>
                      <a:pPr algn="ctr"/>
                      <a:r>
                        <a:rPr lang="pt-BR" baseline="0" dirty="0" smtClean="0"/>
                        <a:t>“independentes”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Executivo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Legislativo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Judiciário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9201">
                <a:tc>
                  <a:txBody>
                    <a:bodyPr/>
                    <a:lstStyle/>
                    <a:p>
                      <a:pPr algn="ctr"/>
                      <a:endParaRPr lang="pt-BR" dirty="0" smtClean="0"/>
                    </a:p>
                    <a:p>
                      <a:pPr algn="ctr"/>
                      <a:endParaRPr lang="pt-BR" dirty="0" smtClean="0"/>
                    </a:p>
                    <a:p>
                      <a:pPr algn="ctr"/>
                      <a:r>
                        <a:rPr lang="pt-BR" dirty="0" smtClean="0"/>
                        <a:t>Função: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Governar o povo e administrar os interesses público, bem como executar as leis criadas pelo Poder Executivo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pt-BR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Elaboração de leis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Julgar a partir das leis elaboradas pelo Legislativo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0506">
                <a:tc>
                  <a:txBody>
                    <a:bodyPr/>
                    <a:lstStyle/>
                    <a:p>
                      <a:pPr algn="ctr"/>
                      <a:endParaRPr lang="pt-BR" dirty="0" smtClean="0"/>
                    </a:p>
                    <a:p>
                      <a:pPr algn="ctr"/>
                      <a:r>
                        <a:rPr lang="pt-BR" dirty="0" smtClean="0"/>
                        <a:t>Membros:</a:t>
                      </a:r>
                    </a:p>
                    <a:p>
                      <a:pPr algn="ctr"/>
                      <a:r>
                        <a:rPr lang="pt-BR" dirty="0" smtClean="0"/>
                        <a:t>(Federal)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pt-BR" dirty="0" smtClean="0">
                          <a:solidFill>
                            <a:srgbClr val="FF0000"/>
                          </a:solidFill>
                        </a:rPr>
                        <a:t>Presidente</a:t>
                      </a:r>
                      <a:r>
                        <a:rPr lang="pt-BR" dirty="0" smtClean="0"/>
                        <a:t> e Ministros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pt-BR" dirty="0" smtClean="0">
                          <a:solidFill>
                            <a:srgbClr val="FF0000"/>
                          </a:solidFill>
                        </a:rPr>
                        <a:t>Deputados</a:t>
                      </a:r>
                      <a:r>
                        <a:rPr lang="pt-BR" baseline="0" dirty="0" smtClean="0">
                          <a:solidFill>
                            <a:srgbClr val="FF0000"/>
                          </a:solidFill>
                        </a:rPr>
                        <a:t> federais </a:t>
                      </a:r>
                      <a:r>
                        <a:rPr lang="pt-BR" baseline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pt-BR" baseline="0" dirty="0" smtClean="0">
                          <a:solidFill>
                            <a:srgbClr val="FF0000"/>
                          </a:solidFill>
                        </a:rPr>
                        <a:t> Senadores</a:t>
                      </a:r>
                      <a:endParaRPr lang="pt-B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Ministros</a:t>
                      </a:r>
                      <a:r>
                        <a:rPr lang="pt-BR" baseline="0" dirty="0" smtClean="0"/>
                        <a:t> do STF e STJ, entre outros cargos dos demais órgãos.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811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(Estadual)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rgbClr val="FF0000"/>
                          </a:solidFill>
                        </a:rPr>
                        <a:t>Governador </a:t>
                      </a:r>
                      <a:r>
                        <a:rPr lang="pt-BR" dirty="0" smtClean="0"/>
                        <a:t>e secretários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rgbClr val="FF0000"/>
                          </a:solidFill>
                        </a:rPr>
                        <a:t>Deputados</a:t>
                      </a:r>
                      <a:r>
                        <a:rPr lang="pt-BR" baseline="0" dirty="0" smtClean="0">
                          <a:solidFill>
                            <a:srgbClr val="FF0000"/>
                          </a:solidFill>
                        </a:rPr>
                        <a:t> Estaduais</a:t>
                      </a:r>
                      <a:endParaRPr lang="pt-B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Tribunais e Juízes dos estados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9854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(Municipal)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Prefeito</a:t>
                      </a:r>
                      <a:r>
                        <a:rPr lang="pt-BR" baseline="0" dirty="0" smtClean="0"/>
                        <a:t> e secretários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Vereadores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Comarca</a:t>
                      </a:r>
                      <a:r>
                        <a:rPr lang="pt-BR" baseline="0" dirty="0" smtClean="0"/>
                        <a:t> (de alguns municípios) sob jurisdição de um fórum.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539552" y="6309320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FF0000"/>
                </a:solidFill>
              </a:rPr>
              <a:t>Em destaque os cargos em disputa nas eleições de 2014</a:t>
            </a:r>
            <a:endParaRPr lang="pt-B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B050"/>
                </a:solidFill>
              </a:rPr>
              <a:t>Nas eleições de 2014 estão em disputa uma série de cargos distintos</a:t>
            </a:r>
            <a:r>
              <a:rPr lang="pt-BR" dirty="0"/>
              <a:t>.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sz="3600" dirty="0" smtClean="0"/>
              <a:t>A participação na eleição deveria possibilitar </a:t>
            </a:r>
            <a:r>
              <a:rPr lang="pt-BR" sz="3600" dirty="0"/>
              <a:t>dinamizar e equilibrar a política </a:t>
            </a:r>
            <a:r>
              <a:rPr lang="pt-BR" sz="3600" dirty="0" smtClean="0"/>
              <a:t>brasileira.</a:t>
            </a:r>
          </a:p>
          <a:p>
            <a:pPr marL="0" indent="0">
              <a:buNone/>
            </a:pPr>
            <a:endParaRPr lang="pt-BR" sz="3600" dirty="0" smtClean="0"/>
          </a:p>
          <a:p>
            <a:pPr marL="0" indent="0" algn="just">
              <a:buNone/>
            </a:pPr>
            <a:r>
              <a:rPr lang="pt-BR" sz="3600" dirty="0" smtClean="0"/>
              <a:t>Porém, nas eleições destacam-se as disputas para os </a:t>
            </a:r>
            <a:r>
              <a:rPr lang="pt-BR" sz="3600" b="1" dirty="0" smtClean="0"/>
              <a:t>Poderes Executivos </a:t>
            </a:r>
            <a:r>
              <a:rPr lang="pt-BR" sz="3600" dirty="0" smtClean="0"/>
              <a:t>em detrimento dos legislativos. </a:t>
            </a:r>
            <a:endParaRPr lang="pt-BR" sz="36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093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58618"/>
          </a:xfrm>
        </p:spPr>
        <p:txBody>
          <a:bodyPr>
            <a:normAutofit/>
          </a:bodyPr>
          <a:lstStyle/>
          <a:p>
            <a:r>
              <a:rPr lang="pt-BR" b="1" dirty="0" smtClean="0">
                <a:solidFill>
                  <a:srgbClr val="00B050"/>
                </a:solidFill>
              </a:rPr>
              <a:t>A disputa </a:t>
            </a:r>
            <a:r>
              <a:rPr lang="pt-BR" b="1" dirty="0">
                <a:solidFill>
                  <a:srgbClr val="00B050"/>
                </a:solidFill>
              </a:rPr>
              <a:t>eleitoral para os </a:t>
            </a:r>
            <a:r>
              <a:rPr lang="pt-BR" b="1" u="sng" dirty="0">
                <a:solidFill>
                  <a:srgbClr val="00B050"/>
                </a:solidFill>
              </a:rPr>
              <a:t>cargos legislativos </a:t>
            </a:r>
            <a:r>
              <a:rPr lang="pt-BR" b="1" dirty="0">
                <a:solidFill>
                  <a:srgbClr val="00B050"/>
                </a:solidFill>
              </a:rPr>
              <a:t>acaba ficando em </a:t>
            </a:r>
            <a:r>
              <a:rPr lang="pt-BR" b="1" u="sng" dirty="0">
                <a:solidFill>
                  <a:srgbClr val="00B050"/>
                </a:solidFill>
              </a:rPr>
              <a:t>segundo plano</a:t>
            </a:r>
            <a:r>
              <a:rPr lang="pt-BR" b="1" dirty="0">
                <a:solidFill>
                  <a:srgbClr val="00B050"/>
                </a:solidFill>
              </a:rPr>
              <a:t>, levando os eleitores a votarem sem maior problematização para os cargos de Deputado Federal e Senadores e também para os Deputados Estaduais </a:t>
            </a:r>
          </a:p>
        </p:txBody>
      </p:sp>
    </p:spTree>
    <p:extLst>
      <p:ext uri="{BB962C8B-B14F-4D97-AF65-F5344CB8AC3E}">
        <p14:creationId xmlns:p14="http://schemas.microsoft.com/office/powerpoint/2010/main" val="378730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>
                <a:solidFill>
                  <a:srgbClr val="00B050"/>
                </a:solidFill>
              </a:rPr>
              <a:t/>
            </a:r>
            <a:br>
              <a:rPr lang="pt-BR" b="1" dirty="0" smtClean="0">
                <a:solidFill>
                  <a:srgbClr val="00B050"/>
                </a:solidFill>
              </a:rPr>
            </a:br>
            <a:r>
              <a:rPr lang="pt-BR" b="1" dirty="0" smtClean="0">
                <a:solidFill>
                  <a:srgbClr val="FF0000"/>
                </a:solidFill>
              </a:rPr>
              <a:t>Diante destas questões, é correto afirmar que a população não sabe votar?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608512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Não, pois a </a:t>
            </a:r>
            <a:r>
              <a:rPr lang="pt-BR" dirty="0"/>
              <a:t>própria estrutura política do Brasil faz com que diferentes setores da população se afastem das vias políticas tradicionais</a:t>
            </a:r>
            <a:r>
              <a:rPr lang="pt-BR" dirty="0" smtClean="0"/>
              <a:t>.</a:t>
            </a:r>
          </a:p>
          <a:p>
            <a:pPr algn="just"/>
            <a:r>
              <a:rPr lang="pt-BR" dirty="0"/>
              <a:t>O</a:t>
            </a:r>
            <a:r>
              <a:rPr lang="pt-BR" dirty="0" smtClean="0"/>
              <a:t> </a:t>
            </a:r>
            <a:r>
              <a:rPr lang="pt-BR" dirty="0"/>
              <a:t>desinteresse na eleição legislativa é simbólica, já que as grandes questões legislativas que envolvem o Brasil são decididas pelo Poder </a:t>
            </a:r>
            <a:r>
              <a:rPr lang="pt-BR" dirty="0" smtClean="0"/>
              <a:t>Executivo (criação </a:t>
            </a:r>
            <a:r>
              <a:rPr lang="pt-BR" dirty="0"/>
              <a:t>de Medidas Provisórias, ou o poder de Veto dos Projetos de </a:t>
            </a:r>
            <a:r>
              <a:rPr lang="pt-BR" dirty="0" smtClean="0"/>
              <a:t>Lei) </a:t>
            </a:r>
            <a:r>
              <a:rPr lang="pt-BR" dirty="0"/>
              <a:t>que o torna mais forte que </a:t>
            </a:r>
            <a:r>
              <a:rPr lang="pt-BR" dirty="0" smtClean="0"/>
              <a:t>o Congresso Nacional.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41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encrypted-tbn1.gstatic.com/images?q=tbn:ANd9GcStuv0-MPUgLs-R64Vy71ZBBsZiywsig4oj7sqWFfUDW7EDEs5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97" y="-675456"/>
            <a:ext cx="9135753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-40943" y="6237312"/>
            <a:ext cx="9113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Retirado do site: http</a:t>
            </a:r>
            <a:r>
              <a:rPr lang="pt-BR" dirty="0"/>
              <a:t>://cardapiopedagogico.blogspot.com.br/2012/11/analfabeto-politico.html</a:t>
            </a:r>
          </a:p>
        </p:txBody>
      </p:sp>
    </p:spTree>
    <p:extLst>
      <p:ext uri="{BB962C8B-B14F-4D97-AF65-F5344CB8AC3E}">
        <p14:creationId xmlns:p14="http://schemas.microsoft.com/office/powerpoint/2010/main" val="270932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600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Esse </a:t>
            </a:r>
            <a:r>
              <a:rPr lang="pt-BR" dirty="0"/>
              <a:t>distanciamento da política eleitoral não resulta necessariamente em um país de analfabetos políticos, ou seja, aqueles que odeiam a política, buscando uma completa cisão e com a ânsia de delegar a política na mão de terceiros (muitas vezes autoritários)</a:t>
            </a:r>
          </a:p>
        </p:txBody>
      </p:sp>
    </p:spTree>
    <p:extLst>
      <p:ext uri="{BB962C8B-B14F-4D97-AF65-F5344CB8AC3E}">
        <p14:creationId xmlns:p14="http://schemas.microsoft.com/office/powerpoint/2010/main" val="171677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</p:spPr>
        <p:txBody>
          <a:bodyPr>
            <a:noAutofit/>
          </a:bodyPr>
          <a:lstStyle/>
          <a:p>
            <a:r>
              <a:rPr lang="pt-BR" sz="3600" b="1" dirty="0">
                <a:solidFill>
                  <a:srgbClr val="0070C0"/>
                </a:solidFill>
              </a:rPr>
              <a:t>Há outras formas de fazer valer as necessidades políticas e sociais, participando, por exemplo, da construção coletiva de movimentos sociais e outras organizações da sociedade civil. 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2492896"/>
            <a:ext cx="6948772" cy="399554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6" name="CaixaDeTexto 5"/>
          <p:cNvSpPr txBox="1"/>
          <p:nvPr/>
        </p:nvSpPr>
        <p:spPr>
          <a:xfrm>
            <a:off x="0" y="6488440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Retirado do site: http</a:t>
            </a:r>
            <a:r>
              <a:rPr lang="pt-BR" sz="1600" dirty="0"/>
              <a:t>://devarela.blogspot.com.br/2013/10/manifestacoes-populares-marcam-o-ano-de.html</a:t>
            </a:r>
          </a:p>
        </p:txBody>
      </p:sp>
    </p:spTree>
    <p:extLst>
      <p:ext uri="{BB962C8B-B14F-4D97-AF65-F5344CB8AC3E}">
        <p14:creationId xmlns:p14="http://schemas.microsoft.com/office/powerpoint/2010/main" val="179592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310</Words>
  <Application>Microsoft Office PowerPoint</Application>
  <PresentationFormat>Apresentação na tela (4:3)</PresentationFormat>
  <Paragraphs>46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1" baseType="lpstr">
      <vt:lpstr>Arial</vt:lpstr>
      <vt:lpstr>Calibri</vt:lpstr>
      <vt:lpstr>Tema do Office</vt:lpstr>
      <vt:lpstr>POLÍTICA SE DISCUTE, SIM!   Em pauta: as Eleições 2014  Danilo Ferreira da Fonseca Selma Martins Duarte</vt:lpstr>
      <vt:lpstr>Organização do Sistema Político Brasileiro</vt:lpstr>
      <vt:lpstr>Nas eleições de 2014 estão em disputa uma série de cargos distintos. </vt:lpstr>
      <vt:lpstr>A disputa eleitoral para os cargos legislativos acaba ficando em segundo plano, levando os eleitores a votarem sem maior problematização para os cargos de Deputado Federal e Senadores e também para os Deputados Estaduais </vt:lpstr>
      <vt:lpstr> Diante destas questões, é correto afirmar que a população não sabe votar?</vt:lpstr>
      <vt:lpstr>Apresentação do PowerPoint</vt:lpstr>
      <vt:lpstr>   Esse distanciamento da política eleitoral não resulta necessariamente em um país de analfabetos políticos, ou seja, aqueles que odeiam a política, buscando uma completa cisão e com a ânsia de delegar a política na mão de terceiros (muitas vezes autoritários)</vt:lpstr>
      <vt:lpstr>Há outras formas de fazer valer as necessidades políticas e sociais, participando, por exemplo, da construção coletiva de movimentos sociais e outras organizações da sociedade civil. 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Política se discute, sim!  Em pauta: as Eleições 2014</dc:title>
  <dc:creator>Queseca</dc:creator>
  <cp:lastModifiedBy>Selma Martins Duarte</cp:lastModifiedBy>
  <cp:revision>13</cp:revision>
  <dcterms:created xsi:type="dcterms:W3CDTF">2014-09-22T13:17:39Z</dcterms:created>
  <dcterms:modified xsi:type="dcterms:W3CDTF">2017-12-06T18:13:16Z</dcterms:modified>
</cp:coreProperties>
</file>