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12192000" cy="6858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3/22/2019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3/22/2019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3/22/2019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42875" y="0"/>
            <a:ext cx="11930062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3/22/2019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3/22/2019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4967" y="240029"/>
            <a:ext cx="2137410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15695" y="3167634"/>
            <a:ext cx="10490835" cy="1854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3/22/2019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ndsifce.com.br/noticias_detalhes.php?cod_noticia=2220" TargetMode="External"/><Relationship Id="rId2" Type="http://schemas.openxmlformats.org/officeDocument/2006/relationships/hyperlink" Target="http://asemananews.com.br/2018/06/27/greve-de-caminhoneiros-fez-industria-da-construcao-ter-maior-queda-em-41-mese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metal.org.br/imprensa/em-apoio-a-unb-universidades-" TargetMode="External"/><Relationship Id="rId4" Type="http://schemas.openxmlformats.org/officeDocument/2006/relationships/hyperlink" Target="http://fernandofrancischini.com.br/consequencia-das-escolas-ocupadas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bbc.com/portuguese/noticias/2015/10/151020_lei_terrorismo_ms_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vaidape.com.br/wp-content/uploads/2016/04/secundaristas-sp.jpg" TargetMode="External"/><Relationship Id="rId4" Type="http://schemas.openxmlformats.org/officeDocument/2006/relationships/image" Target="../media/image1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hyperlink" Target="http://www.facebook.com/redeinfoa/photos/a.553254278117007.1073741829.550092565099845/16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smokebuddies.com.br/wp-content/uploads/2017/10/infografico-reformatado.gif" TargetMode="External"/><Relationship Id="rId5" Type="http://schemas.openxmlformats.org/officeDocument/2006/relationships/hyperlink" Target="http://archivo.eluniversal.com.mx/graficos/imagenes/region_homicidios_620px.gif" TargetMode="External"/><Relationship Id="rId4" Type="http://schemas.openxmlformats.org/officeDocument/2006/relationships/image" Target="../media/image2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analto.gov.br/ccivil_03/_ato2015-2018/2015/lei/L13188.htm" TargetMode="External"/><Relationship Id="rId7" Type="http://schemas.openxmlformats.org/officeDocument/2006/relationships/hyperlink" Target="http://blogjunho.com.br/pec-241-de-volta-a-terapia-de-choque/" TargetMode="External"/><Relationship Id="rId2" Type="http://schemas.openxmlformats.org/officeDocument/2006/relationships/hyperlink" Target="http://www.planalto.gov.br/ccivil_03/_ato2015-2018/2016/lei/l13260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logjunho.com.br/a-agenda-das-contrarreformas-no-congresso-63-ataques-aos-direitos-sociais-e-contando/" TargetMode="External"/><Relationship Id="rId5" Type="http://schemas.openxmlformats.org/officeDocument/2006/relationships/hyperlink" Target="http://www.camara.gov.br/sileg/integras/1317168.pdf" TargetMode="External"/><Relationship Id="rId4" Type="http://schemas.openxmlformats.org/officeDocument/2006/relationships/hyperlink" Target="http://www.congressonacional.leg.br/materias/medidas-provisorias/-/mpv/126992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radiocatarinense.com.br/index.php/2017/01/17/cami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sindesindrn.org.br/por-que-paramos-mulheres-" TargetMode="External"/><Relationship Id="rId4" Type="http://schemas.openxmlformats.org/officeDocument/2006/relationships/hyperlink" Target="http://www.jundiaagora.com.brmovimento-feminist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0655" y="2116074"/>
            <a:ext cx="10776585" cy="1908810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12700" marR="5080" indent="935355">
              <a:lnSpc>
                <a:spcPts val="7020"/>
              </a:lnSpc>
              <a:spcBef>
                <a:spcPts val="985"/>
              </a:spcBef>
            </a:pPr>
            <a:r>
              <a:rPr sz="6500" b="1" dirty="0">
                <a:latin typeface="Arial"/>
                <a:cs typeface="Arial"/>
              </a:rPr>
              <a:t>O GOLPE DE 2016 E O  FUTURO DA</a:t>
            </a:r>
            <a:r>
              <a:rPr sz="6500" b="1" spc="-320" dirty="0">
                <a:latin typeface="Arial"/>
                <a:cs typeface="Arial"/>
              </a:rPr>
              <a:t> </a:t>
            </a:r>
            <a:r>
              <a:rPr sz="6500" b="1" dirty="0">
                <a:latin typeface="Arial"/>
                <a:cs typeface="Arial"/>
              </a:rPr>
              <a:t>DEMOCRACIA</a:t>
            </a:r>
            <a:endParaRPr sz="6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614553"/>
            <a:ext cx="10358120" cy="480060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41300" marR="6985" indent="-228600" algn="just">
              <a:lnSpc>
                <a:spcPts val="3020"/>
              </a:lnSpc>
              <a:spcBef>
                <a:spcPts val="480"/>
              </a:spcBef>
              <a:buChar char="•"/>
              <a:tabLst>
                <a:tab pos="241300" algn="l"/>
              </a:tabLst>
            </a:pPr>
            <a:r>
              <a:rPr sz="2800" dirty="0">
                <a:latin typeface="Arial"/>
                <a:cs typeface="Arial"/>
              </a:rPr>
              <a:t>Censura </a:t>
            </a:r>
            <a:r>
              <a:rPr sz="2800" spc="-5" dirty="0">
                <a:latin typeface="Arial"/>
                <a:cs typeface="Arial"/>
              </a:rPr>
              <a:t>do curso da UnB em </a:t>
            </a:r>
            <a:r>
              <a:rPr sz="2800" dirty="0">
                <a:latin typeface="Arial"/>
                <a:cs typeface="Arial"/>
              </a:rPr>
              <a:t>2017 </a:t>
            </a:r>
            <a:r>
              <a:rPr sz="2800" spc="-5" dirty="0">
                <a:latin typeface="Arial"/>
                <a:cs typeface="Arial"/>
              </a:rPr>
              <a:t>- “</a:t>
            </a:r>
            <a:r>
              <a:rPr sz="2800" i="1" spc="-5" dirty="0">
                <a:latin typeface="Arial"/>
                <a:cs typeface="Arial"/>
              </a:rPr>
              <a:t>O Golpe de </a:t>
            </a:r>
            <a:r>
              <a:rPr sz="2800" i="1" dirty="0">
                <a:latin typeface="Arial"/>
                <a:cs typeface="Arial"/>
              </a:rPr>
              <a:t>2016 </a:t>
            </a:r>
            <a:r>
              <a:rPr sz="2800" i="1" spc="-5" dirty="0">
                <a:latin typeface="Arial"/>
                <a:cs typeface="Arial"/>
              </a:rPr>
              <a:t>e o  </a:t>
            </a:r>
            <a:r>
              <a:rPr sz="2800" i="1" dirty="0">
                <a:latin typeface="Arial"/>
                <a:cs typeface="Arial"/>
              </a:rPr>
              <a:t>futuro </a:t>
            </a:r>
            <a:r>
              <a:rPr sz="2800" i="1" spc="-5" dirty="0">
                <a:latin typeface="Arial"/>
                <a:cs typeface="Arial"/>
              </a:rPr>
              <a:t>da democracia”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435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ts val="3020"/>
              </a:lnSpc>
              <a:buChar char="•"/>
              <a:tabLst>
                <a:tab pos="241300" algn="l"/>
              </a:tabLst>
            </a:pPr>
            <a:r>
              <a:rPr sz="2800" dirty="0">
                <a:latin typeface="Arial"/>
                <a:cs typeface="Arial"/>
              </a:rPr>
              <a:t>Resultado </a:t>
            </a:r>
            <a:r>
              <a:rPr sz="2800" spc="-5" dirty="0">
                <a:latin typeface="Arial"/>
                <a:cs typeface="Arial"/>
              </a:rPr>
              <a:t>de uma série de medidas medidas </a:t>
            </a:r>
            <a:r>
              <a:rPr sz="2800" dirty="0">
                <a:latin typeface="Arial"/>
                <a:cs typeface="Arial"/>
              </a:rPr>
              <a:t>autoritárias,  impostas desde </a:t>
            </a:r>
            <a:r>
              <a:rPr sz="2800" spc="-5" dirty="0">
                <a:latin typeface="Arial"/>
                <a:cs typeface="Arial"/>
              </a:rPr>
              <a:t>o </a:t>
            </a:r>
            <a:r>
              <a:rPr sz="2800" dirty="0">
                <a:latin typeface="Arial"/>
                <a:cs typeface="Arial"/>
              </a:rPr>
              <a:t>governo </a:t>
            </a:r>
            <a:r>
              <a:rPr sz="2800" spc="-5" dirty="0">
                <a:latin typeface="Arial"/>
                <a:cs typeface="Arial"/>
              </a:rPr>
              <a:t>Dilma </a:t>
            </a:r>
            <a:r>
              <a:rPr sz="2800" spc="-10" dirty="0">
                <a:latin typeface="Arial"/>
                <a:cs typeface="Arial"/>
              </a:rPr>
              <a:t>Rousseff </a:t>
            </a:r>
            <a:r>
              <a:rPr sz="2800" spc="-5" dirty="0">
                <a:latin typeface="Arial"/>
                <a:cs typeface="Arial"/>
              </a:rPr>
              <a:t>e que </a:t>
            </a:r>
            <a:r>
              <a:rPr sz="2800" dirty="0">
                <a:latin typeface="Arial"/>
                <a:cs typeface="Arial"/>
              </a:rPr>
              <a:t>perduram </a:t>
            </a:r>
            <a:r>
              <a:rPr sz="2800" spc="-5" dirty="0">
                <a:latin typeface="Arial"/>
                <a:cs typeface="Arial"/>
              </a:rPr>
              <a:t>e </a:t>
            </a:r>
            <a:r>
              <a:rPr sz="2800" dirty="0">
                <a:latin typeface="Arial"/>
                <a:cs typeface="Arial"/>
              </a:rPr>
              <a:t>se  intensificam </a:t>
            </a:r>
            <a:r>
              <a:rPr sz="2800" spc="-5" dirty="0">
                <a:latin typeface="Arial"/>
                <a:cs typeface="Arial"/>
              </a:rPr>
              <a:t>no </a:t>
            </a:r>
            <a:r>
              <a:rPr sz="2800" dirty="0">
                <a:latin typeface="Arial"/>
                <a:cs typeface="Arial"/>
              </a:rPr>
              <a:t>atual </a:t>
            </a:r>
            <a:r>
              <a:rPr sz="2800" spc="-5" dirty="0">
                <a:latin typeface="Arial"/>
                <a:cs typeface="Arial"/>
              </a:rPr>
              <a:t>governo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spc="-65" dirty="0">
                <a:latin typeface="Arial"/>
                <a:cs typeface="Arial"/>
              </a:rPr>
              <a:t>Temer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430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ct val="90000"/>
              </a:lnSpc>
              <a:spcBef>
                <a:spcPts val="5"/>
              </a:spcBef>
              <a:buChar char="•"/>
              <a:tabLst>
                <a:tab pos="241300" algn="l"/>
              </a:tabLst>
            </a:pPr>
            <a:r>
              <a:rPr sz="2800" dirty="0">
                <a:latin typeface="Arial"/>
                <a:cs typeface="Arial"/>
              </a:rPr>
              <a:t>Isso nos </a:t>
            </a:r>
            <a:r>
              <a:rPr sz="2800" spc="-5" dirty="0">
                <a:latin typeface="Arial"/>
                <a:cs typeface="Arial"/>
              </a:rPr>
              <a:t>leva a </a:t>
            </a:r>
            <a:r>
              <a:rPr sz="2800" dirty="0">
                <a:latin typeface="Arial"/>
                <a:cs typeface="Arial"/>
              </a:rPr>
              <a:t>pensar: os </a:t>
            </a:r>
            <a:r>
              <a:rPr sz="2800" spc="-5" dirty="0">
                <a:latin typeface="Arial"/>
                <a:cs typeface="Arial"/>
              </a:rPr>
              <a:t>motivos e resultados do golpe </a:t>
            </a:r>
            <a:r>
              <a:rPr sz="2800" dirty="0">
                <a:latin typeface="Arial"/>
                <a:cs typeface="Arial"/>
              </a:rPr>
              <a:t>de  2016 </a:t>
            </a:r>
            <a:r>
              <a:rPr sz="2800" spc="-5" dirty="0">
                <a:latin typeface="Arial"/>
                <a:cs typeface="Arial"/>
              </a:rPr>
              <a:t>e o que </a:t>
            </a:r>
            <a:r>
              <a:rPr sz="2800" dirty="0">
                <a:latin typeface="Arial"/>
                <a:cs typeface="Arial"/>
              </a:rPr>
              <a:t>será </a:t>
            </a:r>
            <a:r>
              <a:rPr sz="2800" spc="-5" dirty="0">
                <a:latin typeface="Arial"/>
                <a:cs typeface="Arial"/>
              </a:rPr>
              <a:t>da nossa </a:t>
            </a:r>
            <a:r>
              <a:rPr sz="2800" dirty="0">
                <a:latin typeface="Arial"/>
                <a:cs typeface="Arial"/>
              </a:rPr>
              <a:t>democracia </a:t>
            </a:r>
            <a:r>
              <a:rPr sz="2800" spc="-5" dirty="0">
                <a:latin typeface="Arial"/>
                <a:cs typeface="Arial"/>
              </a:rPr>
              <a:t>daqui para </a:t>
            </a:r>
            <a:r>
              <a:rPr sz="2800" dirty="0">
                <a:latin typeface="Arial"/>
                <a:cs typeface="Arial"/>
              </a:rPr>
              <a:t>frente?  principalmente diante </a:t>
            </a:r>
            <a:r>
              <a:rPr sz="2800" spc="-5" dirty="0">
                <a:latin typeface="Arial"/>
                <a:cs typeface="Arial"/>
              </a:rPr>
              <a:t>do pleito </a:t>
            </a:r>
            <a:r>
              <a:rPr sz="2800" dirty="0">
                <a:latin typeface="Arial"/>
                <a:cs typeface="Arial"/>
              </a:rPr>
              <a:t>eleitoral </a:t>
            </a:r>
            <a:r>
              <a:rPr sz="2800" spc="-5" dirty="0">
                <a:latin typeface="Arial"/>
                <a:cs typeface="Arial"/>
              </a:rPr>
              <a:t>a </a:t>
            </a:r>
            <a:r>
              <a:rPr sz="2800" dirty="0">
                <a:latin typeface="Arial"/>
                <a:cs typeface="Arial"/>
              </a:rPr>
              <a:t>ser realizado em  outubro </a:t>
            </a:r>
            <a:r>
              <a:rPr sz="2800" spc="-5" dirty="0">
                <a:latin typeface="Arial"/>
                <a:cs typeface="Arial"/>
              </a:rPr>
              <a:t>deste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ano.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35707" y="552449"/>
            <a:ext cx="68440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Arial"/>
                <a:cs typeface="Arial"/>
              </a:rPr>
              <a:t>Reconhecer que houve </a:t>
            </a:r>
            <a:r>
              <a:rPr sz="2800" spc="-5" dirty="0">
                <a:latin typeface="Arial"/>
                <a:cs typeface="Arial"/>
              </a:rPr>
              <a:t>um Golpe </a:t>
            </a:r>
            <a:r>
              <a:rPr sz="2800" dirty="0">
                <a:latin typeface="Arial"/>
                <a:cs typeface="Arial"/>
              </a:rPr>
              <a:t>em</a:t>
            </a:r>
            <a:r>
              <a:rPr sz="2800" spc="6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2016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1977" y="722091"/>
            <a:ext cx="11237595" cy="1756410"/>
          </a:xfrm>
          <a:prstGeom prst="rect">
            <a:avLst/>
          </a:prstGeom>
        </p:spPr>
        <p:txBody>
          <a:bodyPr vert="horz" wrap="square" lIns="0" tIns="161925" rIns="0" bIns="0" rtlCol="0">
            <a:spAutoFit/>
          </a:bodyPr>
          <a:lstStyle/>
          <a:p>
            <a:pPr marL="10795" algn="ctr">
              <a:lnSpc>
                <a:spcPct val="100000"/>
              </a:lnSpc>
              <a:spcBef>
                <a:spcPts val="1275"/>
              </a:spcBef>
            </a:pPr>
            <a:r>
              <a:rPr sz="7200" b="1" dirty="0">
                <a:latin typeface="Arial"/>
                <a:cs typeface="Arial"/>
              </a:rPr>
              <a:t>≠</a:t>
            </a:r>
            <a:endParaRPr sz="7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spc="-5" dirty="0"/>
              <a:t>Favorável ao </a:t>
            </a:r>
            <a:r>
              <a:rPr dirty="0"/>
              <a:t>governo </a:t>
            </a:r>
            <a:r>
              <a:rPr spc="-5" dirty="0"/>
              <a:t>Dilma </a:t>
            </a:r>
            <a:r>
              <a:rPr spc="-10" dirty="0"/>
              <a:t>Rousseff </a:t>
            </a:r>
            <a:r>
              <a:rPr spc="-5" dirty="0"/>
              <a:t>ou ao Partido </a:t>
            </a:r>
            <a:r>
              <a:rPr dirty="0"/>
              <a:t>dos</a:t>
            </a:r>
            <a:r>
              <a:rPr spc="85" dirty="0"/>
              <a:t> </a:t>
            </a:r>
            <a:r>
              <a:rPr spc="-10" dirty="0"/>
              <a:t>Trabalhadores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3021" y="3431794"/>
            <a:ext cx="10597515" cy="268859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241300" marR="347980" indent="-228600">
              <a:lnSpc>
                <a:spcPts val="2690"/>
              </a:lnSpc>
              <a:spcBef>
                <a:spcPts val="740"/>
              </a:spcBef>
              <a:buFont typeface="Wingdings"/>
              <a:buChar char=""/>
              <a:tabLst>
                <a:tab pos="393700" algn="l"/>
              </a:tabLst>
            </a:pPr>
            <a:r>
              <a:rPr sz="2800" spc="-5" dirty="0">
                <a:latin typeface="Arial"/>
                <a:cs typeface="Arial"/>
              </a:rPr>
              <a:t>Motivos que </a:t>
            </a:r>
            <a:r>
              <a:rPr sz="2800" dirty="0">
                <a:latin typeface="Arial"/>
                <a:cs typeface="Arial"/>
              </a:rPr>
              <a:t>justificaram </a:t>
            </a:r>
            <a:r>
              <a:rPr sz="2800" spc="-5" dirty="0">
                <a:latin typeface="Arial"/>
                <a:cs typeface="Arial"/>
              </a:rPr>
              <a:t>o impeachment de Dilma -"pedaladas  fiscais“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Wingdings"/>
              <a:buChar char=""/>
            </a:pPr>
            <a:endParaRPr sz="3600">
              <a:latin typeface="Times New Roman"/>
              <a:cs typeface="Times New Roman"/>
            </a:endParaRPr>
          </a:p>
          <a:p>
            <a:pPr marL="12700" lvl="1" indent="914400">
              <a:lnSpc>
                <a:spcPct val="100000"/>
              </a:lnSpc>
              <a:buAutoNum type="arabicPlain"/>
              <a:tabLst>
                <a:tab pos="1181735" algn="l"/>
                <a:tab pos="1534795" algn="l"/>
              </a:tabLst>
            </a:pPr>
            <a:r>
              <a:rPr sz="2400" dirty="0">
                <a:latin typeface="Arial"/>
                <a:cs typeface="Arial"/>
              </a:rPr>
              <a:t>-	Prática </a:t>
            </a:r>
            <a:r>
              <a:rPr sz="2400" spc="-5" dirty="0">
                <a:latin typeface="Arial"/>
                <a:cs typeface="Arial"/>
              </a:rPr>
              <a:t>não é caracterizada como</a:t>
            </a:r>
            <a:r>
              <a:rPr sz="2400" spc="3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corrupção</a:t>
            </a:r>
            <a:endParaRPr sz="2400">
              <a:latin typeface="Arial"/>
              <a:cs typeface="Arial"/>
            </a:endParaRPr>
          </a:p>
          <a:p>
            <a:pPr marL="12700" marR="5080" lvl="1" indent="914400">
              <a:lnSpc>
                <a:spcPct val="80000"/>
              </a:lnSpc>
              <a:spcBef>
                <a:spcPts val="1010"/>
              </a:spcBef>
              <a:buAutoNum type="arabicPlain"/>
              <a:tabLst>
                <a:tab pos="1181735" algn="l"/>
              </a:tabLst>
            </a:pPr>
            <a:r>
              <a:rPr sz="2400" dirty="0">
                <a:latin typeface="Arial"/>
                <a:cs typeface="Arial"/>
              </a:rPr>
              <a:t>- </a:t>
            </a:r>
            <a:r>
              <a:rPr sz="2400" spc="-5" dirty="0">
                <a:latin typeface="Arial"/>
                <a:cs typeface="Arial"/>
              </a:rPr>
              <a:t>Dois dias após </a:t>
            </a:r>
            <a:r>
              <a:rPr sz="2400" dirty="0">
                <a:latin typeface="Arial"/>
                <a:cs typeface="Arial"/>
              </a:rPr>
              <a:t>o afastamento da </a:t>
            </a:r>
            <a:r>
              <a:rPr sz="2400" spc="-5" dirty="0">
                <a:latin typeface="Arial"/>
                <a:cs typeface="Arial"/>
              </a:rPr>
              <a:t>presidente </a:t>
            </a:r>
            <a:r>
              <a:rPr sz="2400" dirty="0">
                <a:latin typeface="Arial"/>
                <a:cs typeface="Arial"/>
              </a:rPr>
              <a:t>o </a:t>
            </a:r>
            <a:r>
              <a:rPr sz="2400" spc="-5" dirty="0">
                <a:latin typeface="Arial"/>
                <a:cs typeface="Arial"/>
              </a:rPr>
              <a:t>Congresso Nacional  aprovou a Lei 13.332/2016, que </a:t>
            </a:r>
            <a:r>
              <a:rPr sz="2400" dirty="0">
                <a:latin typeface="Arial"/>
                <a:cs typeface="Arial"/>
              </a:rPr>
              <a:t>torna </a:t>
            </a:r>
            <a:r>
              <a:rPr sz="2400" spc="-5" dirty="0">
                <a:latin typeface="Arial"/>
                <a:cs typeface="Arial"/>
              </a:rPr>
              <a:t>as "pedaladas </a:t>
            </a:r>
            <a:r>
              <a:rPr sz="2400" dirty="0">
                <a:latin typeface="Arial"/>
                <a:cs typeface="Arial"/>
              </a:rPr>
              <a:t>fiscais" </a:t>
            </a:r>
            <a:r>
              <a:rPr sz="2400" spc="-5" dirty="0">
                <a:latin typeface="Arial"/>
                <a:cs typeface="Arial"/>
              </a:rPr>
              <a:t>um procedimento  permitido pelo governo</a:t>
            </a:r>
            <a:r>
              <a:rPr sz="2400" spc="5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federal.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7190" y="0"/>
            <a:ext cx="11771630" cy="6620509"/>
          </a:xfrm>
          <a:prstGeom prst="rect">
            <a:avLst/>
          </a:prstGeom>
        </p:spPr>
        <p:txBody>
          <a:bodyPr vert="horz" wrap="square" lIns="0" tIns="120014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44"/>
              </a:spcBef>
              <a:buChar char="•"/>
              <a:tabLst>
                <a:tab pos="241300" algn="l"/>
              </a:tabLst>
            </a:pPr>
            <a:r>
              <a:rPr sz="2800" spc="-5" dirty="0">
                <a:latin typeface="Arial"/>
                <a:cs typeface="Arial"/>
              </a:rPr>
              <a:t>MEDIDAS ANTIDEMOCRÁTICAS </a:t>
            </a:r>
            <a:r>
              <a:rPr sz="2800" spc="-10" dirty="0">
                <a:latin typeface="Arial"/>
                <a:cs typeface="Arial"/>
              </a:rPr>
              <a:t>GOVERNO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DILMA</a:t>
            </a:r>
            <a:endParaRPr sz="2800">
              <a:latin typeface="Arial"/>
              <a:cs typeface="Arial"/>
            </a:endParaRPr>
          </a:p>
          <a:p>
            <a:pPr marL="241300" marR="291465" indent="-228600">
              <a:lnSpc>
                <a:spcPts val="2590"/>
              </a:lnSpc>
              <a:spcBef>
                <a:spcPts val="1055"/>
              </a:spcBef>
              <a:buFont typeface="Wingdings"/>
              <a:buChar char=""/>
              <a:tabLst>
                <a:tab pos="335915" algn="l"/>
              </a:tabLst>
            </a:pPr>
            <a:r>
              <a:rPr sz="2400" dirty="0">
                <a:latin typeface="Arial"/>
                <a:cs typeface="Arial"/>
              </a:rPr>
              <a:t>“Lei </a:t>
            </a:r>
            <a:r>
              <a:rPr sz="2400" spc="-5" dirty="0">
                <a:latin typeface="Arial"/>
                <a:cs typeface="Arial"/>
              </a:rPr>
              <a:t>Antiterrorismo” </a:t>
            </a:r>
            <a:r>
              <a:rPr sz="2400" dirty="0">
                <a:latin typeface="Arial"/>
                <a:cs typeface="Arial"/>
              </a:rPr>
              <a:t>(que </a:t>
            </a:r>
            <a:r>
              <a:rPr sz="2400" spc="-5" dirty="0">
                <a:latin typeface="Arial"/>
                <a:cs typeface="Arial"/>
              </a:rPr>
              <a:t>permite que movimentos sociais </a:t>
            </a:r>
            <a:r>
              <a:rPr sz="2400" dirty="0">
                <a:latin typeface="Arial"/>
                <a:cs typeface="Arial"/>
              </a:rPr>
              <a:t>sejam </a:t>
            </a:r>
            <a:r>
              <a:rPr sz="2400" spc="-5" dirty="0">
                <a:latin typeface="Arial"/>
                <a:cs typeface="Arial"/>
              </a:rPr>
              <a:t>qualificados </a:t>
            </a:r>
            <a:r>
              <a:rPr sz="2400" dirty="0">
                <a:latin typeface="Arial"/>
                <a:cs typeface="Arial"/>
              </a:rPr>
              <a:t>como  </a:t>
            </a:r>
            <a:r>
              <a:rPr sz="2400" spc="-5" dirty="0">
                <a:latin typeface="Arial"/>
                <a:cs typeface="Arial"/>
              </a:rPr>
              <a:t>“terroristas”)</a:t>
            </a:r>
            <a:endParaRPr sz="2400">
              <a:latin typeface="Arial"/>
              <a:cs typeface="Arial"/>
            </a:endParaRPr>
          </a:p>
          <a:p>
            <a:pPr marL="318770" indent="-306070">
              <a:lnSpc>
                <a:spcPct val="100000"/>
              </a:lnSpc>
              <a:spcBef>
                <a:spcPts val="670"/>
              </a:spcBef>
              <a:buFont typeface="Wingdings"/>
              <a:buChar char=""/>
              <a:tabLst>
                <a:tab pos="319405" algn="l"/>
              </a:tabLst>
            </a:pPr>
            <a:r>
              <a:rPr sz="2400" spc="-5" dirty="0">
                <a:latin typeface="Arial"/>
                <a:cs typeface="Arial"/>
              </a:rPr>
              <a:t>Agenda Brasil (que já previa o congelamento dos </a:t>
            </a:r>
            <a:r>
              <a:rPr sz="2400" dirty="0">
                <a:latin typeface="Arial"/>
                <a:cs typeface="Arial"/>
              </a:rPr>
              <a:t>gastos</a:t>
            </a:r>
            <a:r>
              <a:rPr sz="2400" spc="1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sociais).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6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Char char="•"/>
              <a:tabLst>
                <a:tab pos="241300" algn="l"/>
              </a:tabLst>
            </a:pPr>
            <a:r>
              <a:rPr sz="2800" spc="-5" dirty="0">
                <a:latin typeface="Arial"/>
                <a:cs typeface="Arial"/>
              </a:rPr>
              <a:t>MEDIDAS ANTIDEMOCRÁTICAS </a:t>
            </a:r>
            <a:r>
              <a:rPr sz="2800" spc="-10" dirty="0">
                <a:latin typeface="Arial"/>
                <a:cs typeface="Arial"/>
              </a:rPr>
              <a:t>GOVERNO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TEMER</a:t>
            </a:r>
            <a:endParaRPr sz="2800">
              <a:latin typeface="Arial"/>
              <a:cs typeface="Arial"/>
            </a:endParaRPr>
          </a:p>
          <a:p>
            <a:pPr marL="252729" indent="-240029">
              <a:lnSpc>
                <a:spcPct val="100000"/>
              </a:lnSpc>
              <a:spcBef>
                <a:spcPts val="725"/>
              </a:spcBef>
              <a:buSzPct val="95833"/>
              <a:buFont typeface="Wingdings"/>
              <a:buChar char=""/>
              <a:tabLst>
                <a:tab pos="253365" algn="l"/>
              </a:tabLst>
            </a:pPr>
            <a:r>
              <a:rPr sz="2400" dirty="0">
                <a:latin typeface="Arial"/>
                <a:cs typeface="Arial"/>
              </a:rPr>
              <a:t>reforma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trabalhista</a:t>
            </a:r>
            <a:endParaRPr sz="2400">
              <a:latin typeface="Arial"/>
              <a:cs typeface="Arial"/>
            </a:endParaRPr>
          </a:p>
          <a:p>
            <a:pPr marL="335280" indent="-322580">
              <a:lnSpc>
                <a:spcPct val="100000"/>
              </a:lnSpc>
              <a:spcBef>
                <a:spcPts val="720"/>
              </a:spcBef>
              <a:buSzPct val="95833"/>
              <a:buFont typeface="Wingdings"/>
              <a:buChar char=""/>
              <a:tabLst>
                <a:tab pos="335915" algn="l"/>
              </a:tabLst>
            </a:pPr>
            <a:r>
              <a:rPr sz="2400" dirty="0">
                <a:latin typeface="Arial"/>
                <a:cs typeface="Arial"/>
              </a:rPr>
              <a:t>reforma </a:t>
            </a:r>
            <a:r>
              <a:rPr sz="2400" spc="-10" dirty="0">
                <a:latin typeface="Arial"/>
                <a:cs typeface="Arial"/>
              </a:rPr>
              <a:t>do </a:t>
            </a:r>
            <a:r>
              <a:rPr sz="2400" spc="-5" dirty="0">
                <a:latin typeface="Arial"/>
                <a:cs typeface="Arial"/>
              </a:rPr>
              <a:t>ensino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médio</a:t>
            </a:r>
            <a:endParaRPr sz="2400">
              <a:latin typeface="Arial"/>
              <a:cs typeface="Arial"/>
            </a:endParaRPr>
          </a:p>
          <a:p>
            <a:pPr marL="335280" indent="-322580">
              <a:lnSpc>
                <a:spcPct val="100000"/>
              </a:lnSpc>
              <a:spcBef>
                <a:spcPts val="710"/>
              </a:spcBef>
              <a:buSzPct val="95833"/>
              <a:buFont typeface="Wingdings"/>
              <a:buChar char=""/>
              <a:tabLst>
                <a:tab pos="335915" algn="l"/>
              </a:tabLst>
            </a:pPr>
            <a:r>
              <a:rPr sz="2400" spc="-5" dirty="0">
                <a:latin typeface="Arial"/>
                <a:cs typeface="Arial"/>
              </a:rPr>
              <a:t>PEC 55 (que congela os </a:t>
            </a:r>
            <a:r>
              <a:rPr sz="2400" dirty="0">
                <a:latin typeface="Arial"/>
                <a:cs typeface="Arial"/>
              </a:rPr>
              <a:t>gastos com </a:t>
            </a:r>
            <a:r>
              <a:rPr sz="2400" spc="-5" dirty="0">
                <a:latin typeface="Arial"/>
                <a:cs typeface="Arial"/>
              </a:rPr>
              <a:t>saúde e educação por 20</a:t>
            </a:r>
            <a:r>
              <a:rPr sz="2400" spc="1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anos)</a:t>
            </a:r>
            <a:endParaRPr sz="2400">
              <a:latin typeface="Arial"/>
              <a:cs typeface="Arial"/>
            </a:endParaRPr>
          </a:p>
          <a:p>
            <a:pPr marL="335280" indent="-322580">
              <a:lnSpc>
                <a:spcPct val="100000"/>
              </a:lnSpc>
              <a:spcBef>
                <a:spcPts val="705"/>
              </a:spcBef>
              <a:buSzPct val="95833"/>
              <a:buFont typeface="Wingdings"/>
              <a:buChar char=""/>
              <a:tabLst>
                <a:tab pos="335915" algn="l"/>
              </a:tabLst>
            </a:pPr>
            <a:r>
              <a:rPr sz="2400" dirty="0">
                <a:latin typeface="Arial"/>
                <a:cs typeface="Arial"/>
              </a:rPr>
              <a:t>reforma da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previdência</a:t>
            </a:r>
            <a:endParaRPr sz="2400">
              <a:latin typeface="Arial"/>
              <a:cs typeface="Arial"/>
            </a:endParaRPr>
          </a:p>
          <a:p>
            <a:pPr marL="252729" indent="-240029">
              <a:lnSpc>
                <a:spcPct val="100000"/>
              </a:lnSpc>
              <a:spcBef>
                <a:spcPts val="725"/>
              </a:spcBef>
              <a:buSzPct val="95833"/>
              <a:buFont typeface="Wingdings"/>
              <a:buChar char=""/>
              <a:tabLst>
                <a:tab pos="253365" algn="l"/>
              </a:tabLst>
            </a:pPr>
            <a:r>
              <a:rPr sz="2400" spc="-5" dirty="0">
                <a:latin typeface="Arial"/>
                <a:cs typeface="Arial"/>
              </a:rPr>
              <a:t>tentativa </a:t>
            </a:r>
            <a:r>
              <a:rPr sz="2400" spc="-10" dirty="0">
                <a:latin typeface="Arial"/>
                <a:cs typeface="Arial"/>
              </a:rPr>
              <a:t>de </a:t>
            </a:r>
            <a:r>
              <a:rPr sz="2400" spc="-5" dirty="0">
                <a:latin typeface="Arial"/>
                <a:cs typeface="Arial"/>
              </a:rPr>
              <a:t>privatização de empresas estratégicas, como Eletrobrás e</a:t>
            </a:r>
            <a:r>
              <a:rPr sz="2400" spc="1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Petrobrás.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 marL="4860925" marR="5080" indent="-4821555">
              <a:lnSpc>
                <a:spcPts val="3460"/>
              </a:lnSpc>
              <a:spcBef>
                <a:spcPts val="2370"/>
              </a:spcBef>
            </a:pPr>
            <a:r>
              <a:rPr sz="3200" dirty="0">
                <a:latin typeface="Arial"/>
                <a:cs typeface="Arial"/>
              </a:rPr>
              <a:t>MAS, QUAIS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SÃO OS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MOTIVOS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spc="-60" dirty="0">
                <a:latin typeface="Arial"/>
                <a:cs typeface="Arial"/>
              </a:rPr>
              <a:t>PARA</a:t>
            </a:r>
            <a:r>
              <a:rPr sz="3200" spc="-35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</a:t>
            </a:r>
            <a:r>
              <a:rPr sz="3200" spc="-35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APLICAÇÃO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DESSAS  MEDIDAS?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0031" y="104343"/>
            <a:ext cx="11400790" cy="645033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880870" marR="1871345" indent="1863725">
              <a:lnSpc>
                <a:spcPts val="10500"/>
              </a:lnSpc>
              <a:spcBef>
                <a:spcPts val="495"/>
              </a:spcBef>
            </a:pPr>
            <a:r>
              <a:rPr sz="8800" spc="-5" dirty="0">
                <a:latin typeface="Arial"/>
                <a:cs typeface="Arial"/>
              </a:rPr>
              <a:t>Por </a:t>
            </a:r>
            <a:r>
              <a:rPr sz="8800" dirty="0">
                <a:latin typeface="Arial"/>
                <a:cs typeface="Arial"/>
              </a:rPr>
              <a:t>que  </a:t>
            </a:r>
            <a:r>
              <a:rPr sz="8800" spc="-5" dirty="0">
                <a:latin typeface="Arial"/>
                <a:cs typeface="Arial"/>
              </a:rPr>
              <a:t>faltam</a:t>
            </a:r>
            <a:r>
              <a:rPr sz="8800" spc="-70" dirty="0">
                <a:latin typeface="Arial"/>
                <a:cs typeface="Arial"/>
              </a:rPr>
              <a:t> </a:t>
            </a:r>
            <a:r>
              <a:rPr sz="8800" dirty="0">
                <a:latin typeface="Arial"/>
                <a:cs typeface="Arial"/>
              </a:rPr>
              <a:t>recursos</a:t>
            </a:r>
            <a:endParaRPr sz="8800">
              <a:latin typeface="Arial"/>
              <a:cs typeface="Arial"/>
            </a:endParaRPr>
          </a:p>
          <a:p>
            <a:pPr marL="12065" marR="5080" algn="ctr">
              <a:lnSpc>
                <a:spcPts val="9510"/>
              </a:lnSpc>
              <a:spcBef>
                <a:spcPts val="810"/>
              </a:spcBef>
            </a:pPr>
            <a:r>
              <a:rPr sz="8800" spc="-5" dirty="0">
                <a:latin typeface="Arial"/>
                <a:cs typeface="Arial"/>
              </a:rPr>
              <a:t>para </a:t>
            </a:r>
            <a:r>
              <a:rPr sz="8800" dirty="0">
                <a:latin typeface="Arial"/>
                <a:cs typeface="Arial"/>
              </a:rPr>
              <a:t>saúde,</a:t>
            </a:r>
            <a:r>
              <a:rPr sz="8800" spc="-50" dirty="0">
                <a:latin typeface="Arial"/>
                <a:cs typeface="Arial"/>
              </a:rPr>
              <a:t> </a:t>
            </a:r>
            <a:r>
              <a:rPr sz="8800" dirty="0">
                <a:latin typeface="Arial"/>
                <a:cs typeface="Arial"/>
              </a:rPr>
              <a:t>educação,  assistência, moradia </a:t>
            </a:r>
            <a:r>
              <a:rPr sz="8800" spc="-5" dirty="0">
                <a:latin typeface="Arial"/>
                <a:cs typeface="Arial"/>
              </a:rPr>
              <a:t>e  </a:t>
            </a:r>
            <a:r>
              <a:rPr sz="8800" dirty="0">
                <a:latin typeface="Arial"/>
                <a:cs typeface="Arial"/>
              </a:rPr>
              <a:t>previdência</a:t>
            </a:r>
            <a:r>
              <a:rPr sz="8800" spc="-25" dirty="0">
                <a:latin typeface="Arial"/>
                <a:cs typeface="Arial"/>
              </a:rPr>
              <a:t> </a:t>
            </a:r>
            <a:r>
              <a:rPr sz="8800" dirty="0">
                <a:latin typeface="Arial"/>
                <a:cs typeface="Arial"/>
              </a:rPr>
              <a:t>social?</a:t>
            </a:r>
            <a:endParaRPr sz="8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6756" y="82042"/>
            <a:ext cx="11778615" cy="664972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41300" marR="526415" indent="-228600">
              <a:lnSpc>
                <a:spcPts val="3020"/>
              </a:lnSpc>
              <a:spcBef>
                <a:spcPts val="480"/>
              </a:spcBef>
              <a:buChar char="•"/>
              <a:tabLst>
                <a:tab pos="241300" algn="l"/>
              </a:tabLst>
            </a:pPr>
            <a:r>
              <a:rPr sz="2800" spc="-5" dirty="0">
                <a:latin typeface="Arial"/>
                <a:cs typeface="Arial"/>
              </a:rPr>
              <a:t>Corrupção? Resposta </a:t>
            </a:r>
            <a:r>
              <a:rPr sz="2800" dirty="0">
                <a:latin typeface="Arial"/>
                <a:cs typeface="Arial"/>
              </a:rPr>
              <a:t>errada. </a:t>
            </a:r>
            <a:r>
              <a:rPr sz="2800" spc="-5" dirty="0">
                <a:latin typeface="Arial"/>
                <a:cs typeface="Arial"/>
              </a:rPr>
              <a:t>A </a:t>
            </a:r>
            <a:r>
              <a:rPr sz="2800" dirty="0">
                <a:latin typeface="Arial"/>
                <a:cs typeface="Arial"/>
              </a:rPr>
              <a:t>corrupção </a:t>
            </a:r>
            <a:r>
              <a:rPr sz="2800" spc="-5" dirty="0">
                <a:latin typeface="Arial"/>
                <a:cs typeface="Arial"/>
              </a:rPr>
              <a:t>é um problema grave,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mas  não é a </a:t>
            </a:r>
            <a:r>
              <a:rPr sz="2800" dirty="0">
                <a:latin typeface="Arial"/>
                <a:cs typeface="Arial"/>
              </a:rPr>
              <a:t>principal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razão!!!</a:t>
            </a:r>
            <a:endParaRPr sz="2800">
              <a:latin typeface="Arial"/>
              <a:cs typeface="Arial"/>
            </a:endParaRPr>
          </a:p>
          <a:p>
            <a:pPr marL="241300" marR="750570" indent="-228600">
              <a:lnSpc>
                <a:spcPts val="3020"/>
              </a:lnSpc>
              <a:spcBef>
                <a:spcPts val="1015"/>
              </a:spcBef>
              <a:buChar char="•"/>
              <a:tabLst>
                <a:tab pos="241300" algn="l"/>
                <a:tab pos="6330315" algn="l"/>
              </a:tabLst>
            </a:pPr>
            <a:r>
              <a:rPr sz="2800" spc="-5" dirty="0">
                <a:latin typeface="Arial"/>
                <a:cs typeface="Arial"/>
              </a:rPr>
              <a:t>Resposta </a:t>
            </a:r>
            <a:r>
              <a:rPr sz="2800" dirty="0">
                <a:latin typeface="Arial"/>
                <a:cs typeface="Arial"/>
              </a:rPr>
              <a:t>correta: </a:t>
            </a:r>
            <a:r>
              <a:rPr sz="2800" spc="-5" dirty="0">
                <a:latin typeface="Arial"/>
                <a:cs typeface="Arial"/>
              </a:rPr>
              <a:t>DÍVIDA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PÚBLICA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-	é </a:t>
            </a:r>
            <a:r>
              <a:rPr sz="2800" dirty="0">
                <a:latin typeface="Arial"/>
                <a:cs typeface="Arial"/>
              </a:rPr>
              <a:t>onde são gastos </a:t>
            </a:r>
            <a:r>
              <a:rPr sz="2800" spc="-5" dirty="0">
                <a:latin typeface="Arial"/>
                <a:cs typeface="Arial"/>
              </a:rPr>
              <a:t>metade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de  todos os </a:t>
            </a:r>
            <a:r>
              <a:rPr sz="2800" dirty="0">
                <a:latin typeface="Arial"/>
                <a:cs typeface="Arial"/>
              </a:rPr>
              <a:t>recursos arrecadados </a:t>
            </a:r>
            <a:r>
              <a:rPr sz="2800" spc="-5" dirty="0">
                <a:latin typeface="Arial"/>
                <a:cs typeface="Arial"/>
              </a:rPr>
              <a:t>no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país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27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Char char="•"/>
              <a:tabLst>
                <a:tab pos="241300" algn="l"/>
              </a:tabLst>
            </a:pPr>
            <a:r>
              <a:rPr sz="2800" spc="-5" dirty="0">
                <a:latin typeface="Arial"/>
                <a:cs typeface="Arial"/>
              </a:rPr>
              <a:t>E de onde vem a dívida</a:t>
            </a:r>
            <a:r>
              <a:rPr sz="2800" spc="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pública?</a:t>
            </a:r>
            <a:endParaRPr sz="2800">
              <a:latin typeface="Arial"/>
              <a:cs typeface="Arial"/>
            </a:endParaRPr>
          </a:p>
          <a:p>
            <a:pPr marL="252729" indent="-240029">
              <a:lnSpc>
                <a:spcPct val="100000"/>
              </a:lnSpc>
              <a:spcBef>
                <a:spcPts val="720"/>
              </a:spcBef>
              <a:buSzPct val="95833"/>
              <a:buFont typeface="Wingdings"/>
              <a:buChar char=""/>
              <a:tabLst>
                <a:tab pos="253365" algn="l"/>
              </a:tabLst>
            </a:pPr>
            <a:r>
              <a:rPr sz="2400" spc="-5" dirty="0">
                <a:latin typeface="Arial"/>
                <a:cs typeface="Arial"/>
              </a:rPr>
              <a:t>Origem: </a:t>
            </a:r>
            <a:r>
              <a:rPr sz="2400" spc="-10" dirty="0">
                <a:latin typeface="Arial"/>
                <a:cs typeface="Arial"/>
              </a:rPr>
              <a:t>na </a:t>
            </a:r>
            <a:r>
              <a:rPr sz="2400" spc="-5" dirty="0">
                <a:latin typeface="Arial"/>
                <a:cs typeface="Arial"/>
              </a:rPr>
              <a:t>ditadura</a:t>
            </a:r>
            <a:r>
              <a:rPr sz="2400" spc="3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militar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400" spc="-5" dirty="0">
                <a:latin typeface="Symbol"/>
                <a:cs typeface="Symbol"/>
              </a:rPr>
              <a:t></a:t>
            </a:r>
            <a:r>
              <a:rPr sz="2400" spc="-5" dirty="0">
                <a:latin typeface="Arial"/>
                <a:cs typeface="Arial"/>
              </a:rPr>
              <a:t>Dívida externa passa de 3 para 126 bilhões de</a:t>
            </a:r>
            <a:r>
              <a:rPr sz="2400" spc="1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dólares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sz="2400" spc="-5" dirty="0">
                <a:latin typeface="Symbol"/>
                <a:cs typeface="Symbol"/>
              </a:rPr>
              <a:t></a:t>
            </a:r>
            <a:r>
              <a:rPr sz="2400" spc="-5" dirty="0">
                <a:latin typeface="Arial"/>
                <a:cs typeface="Arial"/>
              </a:rPr>
              <a:t>Para obter mais empréstimos, militares aceitaram juros que tornam dívida</a:t>
            </a:r>
            <a:r>
              <a:rPr sz="2400" spc="254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impagável</a:t>
            </a:r>
            <a:endParaRPr sz="2400">
              <a:latin typeface="Arial"/>
              <a:cs typeface="Arial"/>
            </a:endParaRPr>
          </a:p>
          <a:p>
            <a:pPr marL="252729" indent="-240029">
              <a:lnSpc>
                <a:spcPct val="100000"/>
              </a:lnSpc>
              <a:spcBef>
                <a:spcPts val="705"/>
              </a:spcBef>
              <a:buSzPct val="95833"/>
              <a:buFont typeface="Wingdings"/>
              <a:buChar char=""/>
              <a:tabLst>
                <a:tab pos="253365" algn="l"/>
              </a:tabLst>
            </a:pPr>
            <a:r>
              <a:rPr sz="2400" spc="-5" dirty="0">
                <a:latin typeface="Arial"/>
                <a:cs typeface="Arial"/>
              </a:rPr>
              <a:t>Cumplicidade: todos os governos </a:t>
            </a:r>
            <a:r>
              <a:rPr sz="2400" spc="-25" dirty="0">
                <a:latin typeface="Arial"/>
                <a:cs typeface="Arial"/>
              </a:rPr>
              <a:t>(Sarney, Collor, </a:t>
            </a:r>
            <a:r>
              <a:rPr sz="2400" spc="-5" dirty="0">
                <a:latin typeface="Arial"/>
                <a:cs typeface="Arial"/>
              </a:rPr>
              <a:t>FHC, Lula, Dilma,</a:t>
            </a:r>
            <a:r>
              <a:rPr sz="2400" spc="18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Temer)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400" spc="-5" dirty="0">
                <a:latin typeface="Symbol"/>
                <a:cs typeface="Symbol"/>
              </a:rPr>
              <a:t></a:t>
            </a:r>
            <a:r>
              <a:rPr sz="2400" spc="-5" dirty="0">
                <a:latin typeface="Arial"/>
                <a:cs typeface="Arial"/>
              </a:rPr>
              <a:t>Constituição de 1988 definiu </a:t>
            </a:r>
            <a:r>
              <a:rPr sz="2400" dirty="0">
                <a:latin typeface="Arial"/>
                <a:cs typeface="Arial"/>
              </a:rPr>
              <a:t>fazer </a:t>
            </a:r>
            <a:r>
              <a:rPr sz="2400" spc="-5" dirty="0">
                <a:latin typeface="Arial"/>
                <a:cs typeface="Arial"/>
              </a:rPr>
              <a:t>Auditoria (investigação da Dívida) </a:t>
            </a:r>
            <a:r>
              <a:rPr sz="2400" dirty="0">
                <a:latin typeface="Arial"/>
                <a:cs typeface="Arial"/>
              </a:rPr>
              <a:t>– </a:t>
            </a:r>
            <a:r>
              <a:rPr sz="2400" spc="-5" dirty="0">
                <a:latin typeface="Arial"/>
                <a:cs typeface="Arial"/>
              </a:rPr>
              <a:t>NÃO foi</a:t>
            </a:r>
            <a:r>
              <a:rPr sz="2400" spc="1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feita!</a:t>
            </a:r>
            <a:endParaRPr sz="2400">
              <a:latin typeface="Arial"/>
              <a:cs typeface="Arial"/>
            </a:endParaRPr>
          </a:p>
          <a:p>
            <a:pPr marL="241300" marR="472440" indent="-228600">
              <a:lnSpc>
                <a:spcPts val="2590"/>
              </a:lnSpc>
              <a:spcBef>
                <a:spcPts val="1040"/>
              </a:spcBef>
            </a:pPr>
            <a:r>
              <a:rPr sz="2400" spc="-50" dirty="0">
                <a:latin typeface="Symbol"/>
                <a:cs typeface="Symbol"/>
              </a:rPr>
              <a:t></a:t>
            </a:r>
            <a:r>
              <a:rPr sz="2400" spc="-50" dirty="0">
                <a:latin typeface="Arial"/>
                <a:cs typeface="Arial"/>
              </a:rPr>
              <a:t>Todos </a:t>
            </a:r>
            <a:r>
              <a:rPr sz="2400" spc="-5" dirty="0">
                <a:latin typeface="Arial"/>
                <a:cs typeface="Arial"/>
              </a:rPr>
              <a:t>os governos promoveram cortes nos </a:t>
            </a:r>
            <a:r>
              <a:rPr sz="2400" dirty="0">
                <a:latin typeface="Arial"/>
                <a:cs typeface="Arial"/>
              </a:rPr>
              <a:t>gastos </a:t>
            </a:r>
            <a:r>
              <a:rPr sz="2400" spc="-5" dirty="0">
                <a:latin typeface="Arial"/>
                <a:cs typeface="Arial"/>
              </a:rPr>
              <a:t>sociais para seguir pagando a  dívida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400" spc="-5" dirty="0">
                <a:latin typeface="Symbol"/>
                <a:cs typeface="Symbol"/>
              </a:rPr>
              <a:t></a:t>
            </a:r>
            <a:r>
              <a:rPr sz="2400" spc="-5" dirty="0">
                <a:latin typeface="Arial"/>
                <a:cs typeface="Arial"/>
              </a:rPr>
              <a:t>Os bancos e acionistas que ganham </a:t>
            </a:r>
            <a:r>
              <a:rPr sz="2400" dirty="0">
                <a:latin typeface="Arial"/>
                <a:cs typeface="Arial"/>
              </a:rPr>
              <a:t>com </a:t>
            </a:r>
            <a:r>
              <a:rPr sz="2400" spc="-5" dirty="0">
                <a:latin typeface="Arial"/>
                <a:cs typeface="Arial"/>
              </a:rPr>
              <a:t>a dívida financiam campanhas</a:t>
            </a:r>
            <a:r>
              <a:rPr sz="2400" spc="18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eleitorais</a:t>
            </a:r>
            <a:endParaRPr sz="2400">
              <a:latin typeface="Arial"/>
              <a:cs typeface="Arial"/>
            </a:endParaRPr>
          </a:p>
          <a:p>
            <a:pPr marL="21590" algn="ctr">
              <a:lnSpc>
                <a:spcPct val="100000"/>
              </a:lnSpc>
              <a:spcBef>
                <a:spcPts val="595"/>
              </a:spcBef>
            </a:pPr>
            <a:r>
              <a:rPr sz="3200" dirty="0">
                <a:latin typeface="Arial"/>
                <a:cs typeface="Arial"/>
              </a:rPr>
              <a:t>É </a:t>
            </a:r>
            <a:r>
              <a:rPr sz="3200" spc="-10" dirty="0">
                <a:latin typeface="Arial"/>
                <a:cs typeface="Arial"/>
              </a:rPr>
              <a:t>por </a:t>
            </a:r>
            <a:r>
              <a:rPr sz="3200" dirty="0">
                <a:latin typeface="Arial"/>
                <a:cs typeface="Arial"/>
              </a:rPr>
              <a:t>isto </a:t>
            </a:r>
            <a:r>
              <a:rPr sz="3200" spc="-5" dirty="0">
                <a:latin typeface="Arial"/>
                <a:cs typeface="Arial"/>
              </a:rPr>
              <a:t>que </a:t>
            </a:r>
            <a:r>
              <a:rPr sz="3200" dirty="0">
                <a:latin typeface="Arial"/>
                <a:cs typeface="Arial"/>
              </a:rPr>
              <a:t>os gastos sociais estão </a:t>
            </a:r>
            <a:r>
              <a:rPr sz="3200" spc="-5" dirty="0">
                <a:latin typeface="Arial"/>
                <a:cs typeface="Arial"/>
              </a:rPr>
              <a:t>congelados por </a:t>
            </a:r>
            <a:r>
              <a:rPr sz="3200" dirty="0">
                <a:latin typeface="Arial"/>
                <a:cs typeface="Arial"/>
              </a:rPr>
              <a:t>20</a:t>
            </a:r>
            <a:r>
              <a:rPr sz="3200" spc="-12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anos!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88689" y="139700"/>
            <a:ext cx="45300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" dirty="0">
                <a:latin typeface="Arial"/>
                <a:cs typeface="Arial"/>
              </a:rPr>
              <a:t>RESISTÊNCIAS</a:t>
            </a:r>
            <a:endParaRPr sz="4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349752" y="3288790"/>
            <a:ext cx="5807963" cy="35692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68311" y="976883"/>
            <a:ext cx="5123687" cy="28681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368808"/>
            <a:ext cx="3956304" cy="48432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50266"/>
            <a:ext cx="4878705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300" spc="-5" dirty="0"/>
              <a:t>Referência</a:t>
            </a:r>
            <a:r>
              <a:rPr sz="4300" spc="-50" dirty="0"/>
              <a:t> </a:t>
            </a:r>
            <a:r>
              <a:rPr sz="4300" spc="-5" dirty="0"/>
              <a:t>imagens</a:t>
            </a:r>
            <a:endParaRPr sz="4300"/>
          </a:p>
        </p:txBody>
      </p:sp>
      <p:sp>
        <p:nvSpPr>
          <p:cNvPr id="3" name="object 3"/>
          <p:cNvSpPr txBox="1"/>
          <p:nvPr/>
        </p:nvSpPr>
        <p:spPr>
          <a:xfrm>
            <a:off x="916939" y="1807210"/>
            <a:ext cx="11165840" cy="352234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241300" marR="5080" indent="-228600">
              <a:lnSpc>
                <a:spcPts val="3030"/>
              </a:lnSpc>
              <a:spcBef>
                <a:spcPts val="470"/>
              </a:spcBef>
              <a:buClr>
                <a:srgbClr val="000000"/>
              </a:buClr>
              <a:buChar char="•"/>
              <a:tabLst>
                <a:tab pos="241300" algn="l"/>
              </a:tabLst>
            </a:pPr>
            <a:r>
              <a:rPr sz="2800" u="heavy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2"/>
              </a:rPr>
              <a:t>http://asemananews.com.br/2018/06/27/greve-de-caminhoneiros-fez-  industria-da-construcao-ter-maior-queda-em-41-meses/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10"/>
              </a:spcBef>
              <a:buClr>
                <a:srgbClr val="000000"/>
              </a:buClr>
              <a:buChar char="•"/>
              <a:tabLst>
                <a:tab pos="241300" algn="l"/>
              </a:tabLst>
            </a:pPr>
            <a:r>
              <a:rPr sz="2800" u="heavy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http://www.sindsifce.com.br/noticias_detalhes.php?cod_noticia=2220</a:t>
            </a:r>
            <a:endParaRPr sz="2800">
              <a:latin typeface="Arial"/>
              <a:cs typeface="Arial"/>
            </a:endParaRPr>
          </a:p>
          <a:p>
            <a:pPr marL="241300" marR="1209040" indent="-228600">
              <a:lnSpc>
                <a:spcPts val="3030"/>
              </a:lnSpc>
              <a:spcBef>
                <a:spcPts val="1050"/>
              </a:spcBef>
              <a:buClr>
                <a:srgbClr val="000000"/>
              </a:buClr>
              <a:buChar char="•"/>
              <a:tabLst>
                <a:tab pos="241300" algn="l"/>
              </a:tabLst>
            </a:pPr>
            <a:r>
              <a:rPr sz="2800" u="heavy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http://fernandofrancischini.com.br/consequencia-das-escolas-  ocupadas/</a:t>
            </a:r>
            <a:endParaRPr sz="2800">
              <a:latin typeface="Arial"/>
              <a:cs typeface="Arial"/>
            </a:endParaRPr>
          </a:p>
          <a:p>
            <a:pPr marL="241300" marR="303530" indent="-228600">
              <a:lnSpc>
                <a:spcPct val="90000"/>
              </a:lnSpc>
              <a:spcBef>
                <a:spcPts val="944"/>
              </a:spcBef>
              <a:buChar char="•"/>
              <a:tabLst>
                <a:tab pos="241300" algn="l"/>
              </a:tabLst>
            </a:pPr>
            <a:r>
              <a:rPr sz="2800" spc="-5" dirty="0">
                <a:latin typeface="Arial"/>
                <a:cs typeface="Arial"/>
              </a:rPr>
              <a:t>https:/</a:t>
            </a:r>
            <a:r>
              <a:rPr sz="2800" spc="-5" dirty="0">
                <a:latin typeface="Arial"/>
                <a:cs typeface="Arial"/>
                <a:hlinkClick r:id="rId5"/>
              </a:rPr>
              <a:t>/ww</a:t>
            </a:r>
            <a:r>
              <a:rPr sz="2800" spc="-5" dirty="0">
                <a:latin typeface="Arial"/>
                <a:cs typeface="Arial"/>
              </a:rPr>
              <a:t>w</a:t>
            </a:r>
            <a:r>
              <a:rPr sz="2800" spc="-5" dirty="0">
                <a:latin typeface="Arial"/>
                <a:cs typeface="Arial"/>
                <a:hlinkClick r:id="rId5"/>
              </a:rPr>
              <a:t>.smetal.org.br/imprensa/em-apoio-a-unb-universidades- 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publicas-oferecem-cursos-sobre-o-golpe-de-2016/20180228-  101706-a353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70432" y="216408"/>
            <a:ext cx="9866376" cy="12313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74976" y="870203"/>
            <a:ext cx="7100316" cy="12313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03425" y="364693"/>
            <a:ext cx="9007475" cy="135128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316990" marR="5080" indent="-1304925">
              <a:lnSpc>
                <a:spcPts val="5150"/>
              </a:lnSpc>
              <a:spcBef>
                <a:spcPts val="385"/>
              </a:spcBef>
            </a:pPr>
            <a:r>
              <a:rPr sz="4400" b="1" dirty="0">
                <a:latin typeface="Arial"/>
                <a:cs typeface="Arial"/>
              </a:rPr>
              <a:t>Das Jornadas </a:t>
            </a:r>
            <a:r>
              <a:rPr sz="4400" b="1" spc="-10" dirty="0">
                <a:latin typeface="Arial"/>
                <a:cs typeface="Arial"/>
              </a:rPr>
              <a:t>de </a:t>
            </a:r>
            <a:r>
              <a:rPr sz="4400" b="1" dirty="0">
                <a:latin typeface="Arial"/>
                <a:cs typeface="Arial"/>
              </a:rPr>
              <a:t>Junho </a:t>
            </a:r>
            <a:r>
              <a:rPr sz="4400" b="1" spc="-10" dirty="0">
                <a:latin typeface="Arial"/>
                <a:cs typeface="Arial"/>
              </a:rPr>
              <a:t>de </a:t>
            </a:r>
            <a:r>
              <a:rPr sz="4400" b="1" dirty="0">
                <a:latin typeface="Arial"/>
                <a:cs typeface="Arial"/>
              </a:rPr>
              <a:t>2013 à  ascensão</a:t>
            </a:r>
            <a:r>
              <a:rPr sz="4400" b="1" spc="-10" dirty="0">
                <a:latin typeface="Arial"/>
                <a:cs typeface="Arial"/>
              </a:rPr>
              <a:t> </a:t>
            </a:r>
            <a:r>
              <a:rPr sz="4400" b="1" dirty="0">
                <a:latin typeface="Arial"/>
                <a:cs typeface="Arial"/>
              </a:rPr>
              <a:t>conservadora</a:t>
            </a:r>
            <a:endParaRPr sz="4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92110" y="4989957"/>
            <a:ext cx="4533265" cy="1480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4510" marR="5080" indent="1116965" algn="r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latin typeface="Arial"/>
                <a:cs typeface="Arial"/>
              </a:rPr>
              <a:t>Alex</a:t>
            </a:r>
            <a:r>
              <a:rPr sz="2400" b="1" i="1" spc="-2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Sander</a:t>
            </a:r>
            <a:r>
              <a:rPr sz="2400" b="1" i="1" spc="-2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Sanoto </a:t>
            </a:r>
            <a:r>
              <a:rPr sz="2400" b="1" i="1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Carla </a:t>
            </a:r>
            <a:r>
              <a:rPr sz="2400" b="1" i="1" dirty="0">
                <a:latin typeface="Arial"/>
                <a:cs typeface="Arial"/>
              </a:rPr>
              <a:t>Leticia</a:t>
            </a:r>
            <a:r>
              <a:rPr sz="2400" b="1" i="1" spc="-5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Lucion</a:t>
            </a:r>
            <a:r>
              <a:rPr sz="2400" b="1" i="1" spc="-5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Freitag </a:t>
            </a:r>
            <a:r>
              <a:rPr sz="2400" b="1" i="1" spc="-5" dirty="0">
                <a:latin typeface="Arial"/>
                <a:cs typeface="Arial"/>
              </a:rPr>
              <a:t> João </a:t>
            </a:r>
            <a:r>
              <a:rPr sz="2400" b="1" i="1" dirty="0">
                <a:latin typeface="Arial"/>
                <a:cs typeface="Arial"/>
              </a:rPr>
              <a:t>Otavio</a:t>
            </a:r>
            <a:r>
              <a:rPr sz="2400" b="1" i="1" spc="-10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Bortolini</a:t>
            </a:r>
            <a:endParaRPr sz="2400">
              <a:latin typeface="Arial"/>
              <a:cs typeface="Arial"/>
            </a:endParaRPr>
          </a:p>
          <a:p>
            <a:pPr marR="5080" algn="r">
              <a:lnSpc>
                <a:spcPts val="2810"/>
              </a:lnSpc>
            </a:pPr>
            <a:r>
              <a:rPr sz="2400" b="1" i="1" spc="-5" dirty="0">
                <a:latin typeface="Arial"/>
                <a:cs typeface="Arial"/>
              </a:rPr>
              <a:t>Leandro Kistemmacher</a:t>
            </a:r>
            <a:r>
              <a:rPr sz="2400" b="1" i="1" spc="2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Pereira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8889" y="320166"/>
            <a:ext cx="10098405" cy="5513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9734" marR="5080" algn="just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Arial"/>
                <a:cs typeface="Arial"/>
              </a:rPr>
              <a:t>Em </a:t>
            </a:r>
            <a:r>
              <a:rPr sz="3200" spc="-10" dirty="0">
                <a:latin typeface="Arial"/>
                <a:cs typeface="Arial"/>
              </a:rPr>
              <a:t>2013 </a:t>
            </a:r>
            <a:r>
              <a:rPr sz="3200" spc="-5" dirty="0">
                <a:latin typeface="Arial"/>
                <a:cs typeface="Arial"/>
              </a:rPr>
              <a:t>vivenciamos uma das maiores ascensões  das mobilizações populares da história do Brasil.  Essas manifestações massivas ficaram conhecidas  </a:t>
            </a:r>
            <a:r>
              <a:rPr sz="3200" dirty="0">
                <a:latin typeface="Arial"/>
                <a:cs typeface="Arial"/>
              </a:rPr>
              <a:t>como </a:t>
            </a:r>
            <a:r>
              <a:rPr sz="3200" i="1" spc="-5" dirty="0">
                <a:latin typeface="Arial"/>
                <a:cs typeface="Arial"/>
              </a:rPr>
              <a:t>Jornadas de</a:t>
            </a:r>
            <a:r>
              <a:rPr sz="3200" i="1" spc="-60" dirty="0">
                <a:latin typeface="Arial"/>
                <a:cs typeface="Arial"/>
              </a:rPr>
              <a:t> </a:t>
            </a:r>
            <a:r>
              <a:rPr sz="3200" i="1" spc="-5" dirty="0">
                <a:latin typeface="Arial"/>
                <a:cs typeface="Arial"/>
              </a:rPr>
              <a:t>Junho.</a:t>
            </a:r>
            <a:endParaRPr sz="3200">
              <a:latin typeface="Arial"/>
              <a:cs typeface="Arial"/>
            </a:endParaRPr>
          </a:p>
          <a:p>
            <a:pPr marL="876935" marR="6350" indent="-457200">
              <a:lnSpc>
                <a:spcPts val="3760"/>
              </a:lnSpc>
              <a:spcBef>
                <a:spcPts val="195"/>
              </a:spcBef>
              <a:buChar char="•"/>
              <a:tabLst>
                <a:tab pos="876935" algn="l"/>
                <a:tab pos="877569" algn="l"/>
                <a:tab pos="3727450" algn="l"/>
                <a:tab pos="6758940" algn="l"/>
                <a:tab pos="8232775" algn="l"/>
              </a:tabLst>
            </a:pPr>
            <a:r>
              <a:rPr sz="3200" spc="5" dirty="0">
                <a:latin typeface="Arial"/>
                <a:cs typeface="Arial"/>
              </a:rPr>
              <a:t>M</a:t>
            </a:r>
            <a:r>
              <a:rPr sz="3200" spc="-15" dirty="0">
                <a:latin typeface="Arial"/>
                <a:cs typeface="Arial"/>
              </a:rPr>
              <a:t>o</a:t>
            </a:r>
            <a:r>
              <a:rPr sz="3200" dirty="0">
                <a:latin typeface="Arial"/>
                <a:cs typeface="Arial"/>
              </a:rPr>
              <a:t>b</a:t>
            </a:r>
            <a:r>
              <a:rPr sz="3200" spc="-10" dirty="0">
                <a:latin typeface="Arial"/>
                <a:cs typeface="Arial"/>
              </a:rPr>
              <a:t>i</a:t>
            </a:r>
            <a:r>
              <a:rPr sz="3200" dirty="0">
                <a:latin typeface="Arial"/>
                <a:cs typeface="Arial"/>
              </a:rPr>
              <a:t>lizaç</a:t>
            </a:r>
            <a:r>
              <a:rPr sz="3200" spc="-15" dirty="0">
                <a:latin typeface="Arial"/>
                <a:cs typeface="Arial"/>
              </a:rPr>
              <a:t>ã</a:t>
            </a:r>
            <a:r>
              <a:rPr sz="3200" dirty="0">
                <a:latin typeface="Arial"/>
                <a:cs typeface="Arial"/>
              </a:rPr>
              <a:t>o	p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dirty="0">
                <a:latin typeface="Arial"/>
                <a:cs typeface="Arial"/>
              </a:rPr>
              <a:t>ur</a:t>
            </a:r>
            <a:r>
              <a:rPr sz="3200" spc="-10" dirty="0">
                <a:latin typeface="Arial"/>
                <a:cs typeface="Arial"/>
              </a:rPr>
              <a:t>i</a:t>
            </a:r>
            <a:r>
              <a:rPr sz="3200" dirty="0">
                <a:latin typeface="Arial"/>
                <a:cs typeface="Arial"/>
              </a:rPr>
              <a:t>cla</a:t>
            </a:r>
            <a:r>
              <a:rPr sz="3200" spc="-15" dirty="0">
                <a:latin typeface="Arial"/>
                <a:cs typeface="Arial"/>
              </a:rPr>
              <a:t>s</a:t>
            </a:r>
            <a:r>
              <a:rPr sz="3200" dirty="0">
                <a:latin typeface="Arial"/>
                <a:cs typeface="Arial"/>
              </a:rPr>
              <a:t>sista	sem	li</a:t>
            </a:r>
            <a:r>
              <a:rPr sz="3200" spc="-15" dirty="0">
                <a:latin typeface="Arial"/>
                <a:cs typeface="Arial"/>
              </a:rPr>
              <a:t>d</a:t>
            </a:r>
            <a:r>
              <a:rPr sz="3200" dirty="0">
                <a:latin typeface="Arial"/>
                <a:cs typeface="Arial"/>
              </a:rPr>
              <a:t>er</a:t>
            </a:r>
            <a:r>
              <a:rPr sz="3200" spc="-15" dirty="0">
                <a:latin typeface="Arial"/>
                <a:cs typeface="Arial"/>
              </a:rPr>
              <a:t>a</a:t>
            </a:r>
            <a:r>
              <a:rPr sz="3200" dirty="0">
                <a:latin typeface="Arial"/>
                <a:cs typeface="Arial"/>
              </a:rPr>
              <a:t>n</a:t>
            </a:r>
            <a:r>
              <a:rPr sz="3200" spc="-15" dirty="0">
                <a:latin typeface="Arial"/>
                <a:cs typeface="Arial"/>
              </a:rPr>
              <a:t>ç</a:t>
            </a:r>
            <a:r>
              <a:rPr sz="3200" dirty="0">
                <a:latin typeface="Arial"/>
                <a:cs typeface="Arial"/>
              </a:rPr>
              <a:t>as  </a:t>
            </a:r>
            <a:r>
              <a:rPr sz="3200" spc="-5" dirty="0">
                <a:latin typeface="Arial"/>
                <a:cs typeface="Arial"/>
              </a:rPr>
              <a:t>partidárias</a:t>
            </a:r>
            <a:endParaRPr sz="3200">
              <a:latin typeface="Arial"/>
              <a:cs typeface="Arial"/>
            </a:endParaRPr>
          </a:p>
          <a:p>
            <a:pPr marL="469900" marR="4537075" indent="-457200">
              <a:lnSpc>
                <a:spcPct val="100000"/>
              </a:lnSpc>
              <a:spcBef>
                <a:spcPts val="925"/>
              </a:spcBef>
              <a:buFont typeface="Arial"/>
              <a:buChar char="•"/>
              <a:tabLst>
                <a:tab pos="469900" algn="l"/>
                <a:tab pos="470534" algn="l"/>
                <a:tab pos="3081020" algn="l"/>
                <a:tab pos="4244975" algn="l"/>
              </a:tabLst>
            </a:pPr>
            <a:r>
              <a:rPr sz="3200" i="1" spc="-5" dirty="0">
                <a:latin typeface="Arial"/>
                <a:cs typeface="Arial"/>
              </a:rPr>
              <a:t>A</a:t>
            </a:r>
            <a:r>
              <a:rPr sz="3200" dirty="0">
                <a:latin typeface="Arial"/>
                <a:cs typeface="Arial"/>
              </a:rPr>
              <a:t>m</a:t>
            </a:r>
            <a:r>
              <a:rPr sz="3200" spc="-10" dirty="0">
                <a:latin typeface="Arial"/>
                <a:cs typeface="Arial"/>
              </a:rPr>
              <a:t>p</a:t>
            </a:r>
            <a:r>
              <a:rPr sz="3200" dirty="0">
                <a:latin typeface="Arial"/>
                <a:cs typeface="Arial"/>
              </a:rPr>
              <a:t>li</a:t>
            </a:r>
            <a:r>
              <a:rPr sz="3200" spc="-15" dirty="0">
                <a:latin typeface="Arial"/>
                <a:cs typeface="Arial"/>
              </a:rPr>
              <a:t>a</a:t>
            </a:r>
            <a:r>
              <a:rPr sz="3200" dirty="0">
                <a:latin typeface="Arial"/>
                <a:cs typeface="Arial"/>
              </a:rPr>
              <a:t>ções	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dirty="0">
                <a:latin typeface="Arial"/>
                <a:cs typeface="Arial"/>
              </a:rPr>
              <a:t>os	di</a:t>
            </a:r>
            <a:r>
              <a:rPr sz="3200" spc="-20" dirty="0">
                <a:latin typeface="Arial"/>
                <a:cs typeface="Arial"/>
              </a:rPr>
              <a:t>r</a:t>
            </a:r>
            <a:r>
              <a:rPr sz="3200" dirty="0">
                <a:latin typeface="Arial"/>
                <a:cs typeface="Arial"/>
              </a:rPr>
              <a:t>ei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dirty="0">
                <a:latin typeface="Arial"/>
                <a:cs typeface="Arial"/>
              </a:rPr>
              <a:t>os  sociais;</a:t>
            </a:r>
            <a:endParaRPr sz="3200">
              <a:latin typeface="Arial"/>
              <a:cs typeface="Arial"/>
            </a:endParaRPr>
          </a:p>
          <a:p>
            <a:pPr marL="469900" marR="4537710" indent="-457200">
              <a:lnSpc>
                <a:spcPct val="100000"/>
              </a:lnSpc>
              <a:spcBef>
                <a:spcPts val="5"/>
              </a:spcBef>
              <a:buChar char="•"/>
              <a:tabLst>
                <a:tab pos="469900" algn="l"/>
                <a:tab pos="470534" algn="l"/>
                <a:tab pos="3193415" algn="l"/>
                <a:tab pos="4064000" algn="l"/>
              </a:tabLst>
            </a:pPr>
            <a:r>
              <a:rPr sz="3200" dirty="0">
                <a:latin typeface="Arial"/>
                <a:cs typeface="Arial"/>
              </a:rPr>
              <a:t>Inv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dirty="0">
                <a:latin typeface="Arial"/>
                <a:cs typeface="Arial"/>
              </a:rPr>
              <a:t>stim</a:t>
            </a:r>
            <a:r>
              <a:rPr sz="3200" spc="-10" dirty="0">
                <a:latin typeface="Arial"/>
                <a:cs typeface="Arial"/>
              </a:rPr>
              <a:t>e</a:t>
            </a:r>
            <a:r>
              <a:rPr sz="3200" dirty="0">
                <a:latin typeface="Arial"/>
                <a:cs typeface="Arial"/>
              </a:rPr>
              <a:t>nt</a:t>
            </a:r>
            <a:r>
              <a:rPr sz="3200" spc="-15" dirty="0">
                <a:latin typeface="Arial"/>
                <a:cs typeface="Arial"/>
              </a:rPr>
              <a:t>o</a:t>
            </a:r>
            <a:r>
              <a:rPr sz="3200" dirty="0">
                <a:latin typeface="Arial"/>
                <a:cs typeface="Arial"/>
              </a:rPr>
              <a:t>s	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dirty="0">
                <a:latin typeface="Arial"/>
                <a:cs typeface="Arial"/>
              </a:rPr>
              <a:t>os	se</a:t>
            </a:r>
            <a:r>
              <a:rPr sz="3200" spc="-10" dirty="0">
                <a:latin typeface="Arial"/>
                <a:cs typeface="Arial"/>
              </a:rPr>
              <a:t>r</a:t>
            </a:r>
            <a:r>
              <a:rPr sz="3200" dirty="0">
                <a:latin typeface="Arial"/>
                <a:cs typeface="Arial"/>
              </a:rPr>
              <a:t>viç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dirty="0">
                <a:latin typeface="Arial"/>
                <a:cs typeface="Arial"/>
              </a:rPr>
              <a:t>s  sociais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públicos;</a:t>
            </a:r>
            <a:endParaRPr sz="32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buChar char="•"/>
              <a:tabLst>
                <a:tab pos="469900" algn="l"/>
                <a:tab pos="470534" algn="l"/>
              </a:tabLst>
            </a:pPr>
            <a:r>
              <a:rPr sz="3200" spc="-5" dirty="0">
                <a:latin typeface="Arial"/>
                <a:cs typeface="Arial"/>
              </a:rPr>
              <a:t>Ampliação da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democracia;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51220" y="2793490"/>
            <a:ext cx="6126480" cy="39959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356860" cy="35707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232403"/>
            <a:ext cx="5356860" cy="36255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56859" y="3012947"/>
            <a:ext cx="6835139" cy="38450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56859" y="0"/>
            <a:ext cx="6835140" cy="35539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4611" y="202819"/>
            <a:ext cx="2320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  <a:tab pos="1816735" algn="l"/>
              </a:tabLst>
            </a:pPr>
            <a:r>
              <a:rPr sz="2400" spc="-5" dirty="0">
                <a:latin typeface="Arial"/>
                <a:cs typeface="Arial"/>
              </a:rPr>
              <a:t>Dife</a:t>
            </a:r>
            <a:r>
              <a:rPr sz="2400" dirty="0">
                <a:latin typeface="Arial"/>
                <a:cs typeface="Arial"/>
              </a:rPr>
              <a:t>r</a:t>
            </a:r>
            <a:r>
              <a:rPr sz="2400" spc="-5" dirty="0">
                <a:latin typeface="Arial"/>
                <a:cs typeface="Arial"/>
              </a:rPr>
              <a:t>ente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10" dirty="0">
                <a:latin typeface="Arial"/>
                <a:cs typeface="Arial"/>
              </a:rPr>
              <a:t>das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45611" y="202819"/>
            <a:ext cx="85718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92250" algn="l"/>
                <a:tab pos="2056130" algn="l"/>
                <a:tab pos="3112135" algn="l"/>
                <a:tab pos="3674745" algn="l"/>
                <a:tab pos="4664075" algn="l"/>
                <a:tab pos="5208270" algn="l"/>
                <a:tab pos="6348095" algn="l"/>
                <a:tab pos="8065770" algn="l"/>
              </a:tabLst>
            </a:pPr>
            <a:r>
              <a:rPr sz="2400" spc="-5" dirty="0">
                <a:latin typeface="Arial"/>
                <a:cs typeface="Arial"/>
              </a:rPr>
              <a:t>Jorn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5" dirty="0">
                <a:latin typeface="Arial"/>
                <a:cs typeface="Arial"/>
              </a:rPr>
              <a:t>das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10" dirty="0">
                <a:latin typeface="Arial"/>
                <a:cs typeface="Arial"/>
              </a:rPr>
              <a:t>d</a:t>
            </a:r>
            <a:r>
              <a:rPr sz="2400" spc="-5" dirty="0">
                <a:latin typeface="Arial"/>
                <a:cs typeface="Arial"/>
              </a:rPr>
              <a:t>e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5" dirty="0">
                <a:latin typeface="Arial"/>
                <a:cs typeface="Arial"/>
              </a:rPr>
              <a:t>Junho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10" dirty="0">
                <a:latin typeface="Arial"/>
                <a:cs typeface="Arial"/>
              </a:rPr>
              <a:t>d</a:t>
            </a:r>
            <a:r>
              <a:rPr sz="2400" spc="-5" dirty="0">
                <a:latin typeface="Arial"/>
                <a:cs typeface="Arial"/>
              </a:rPr>
              <a:t>e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5" dirty="0">
                <a:latin typeface="Arial"/>
                <a:cs typeface="Arial"/>
              </a:rPr>
              <a:t>2013</a:t>
            </a:r>
            <a:r>
              <a:rPr sz="2400" dirty="0">
                <a:latin typeface="Arial"/>
                <a:cs typeface="Arial"/>
              </a:rPr>
              <a:t>,	</a:t>
            </a:r>
            <a:r>
              <a:rPr sz="2400" spc="-10" dirty="0">
                <a:latin typeface="Arial"/>
                <a:cs typeface="Arial"/>
              </a:rPr>
              <a:t>a</a:t>
            </a:r>
            <a:r>
              <a:rPr sz="2400" spc="-5" dirty="0">
                <a:latin typeface="Arial"/>
                <a:cs typeface="Arial"/>
              </a:rPr>
              <a:t>s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5" dirty="0">
                <a:latin typeface="Arial"/>
                <a:cs typeface="Arial"/>
              </a:rPr>
              <a:t>pa</a:t>
            </a:r>
            <a:r>
              <a:rPr sz="2400" spc="-15" dirty="0">
                <a:latin typeface="Arial"/>
                <a:cs typeface="Arial"/>
              </a:rPr>
              <a:t>u</a:t>
            </a:r>
            <a:r>
              <a:rPr sz="2400" dirty="0">
                <a:latin typeface="Arial"/>
                <a:cs typeface="Arial"/>
              </a:rPr>
              <a:t>tas	</a:t>
            </a:r>
            <a:r>
              <a:rPr sz="2400" spc="-5" dirty="0">
                <a:latin typeface="Arial"/>
                <a:cs typeface="Arial"/>
              </a:rPr>
              <a:t>defendidas</a:t>
            </a:r>
            <a:r>
              <a:rPr sz="2400" dirty="0">
                <a:latin typeface="Arial"/>
                <a:cs typeface="Arial"/>
              </a:rPr>
              <a:t>	n</a:t>
            </a:r>
            <a:r>
              <a:rPr sz="2400" spc="-5" dirty="0">
                <a:latin typeface="Arial"/>
                <a:cs typeface="Arial"/>
              </a:rPr>
              <a:t>as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4611" y="568578"/>
            <a:ext cx="11090910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mobilizações de </a:t>
            </a:r>
            <a:r>
              <a:rPr sz="2400" dirty="0">
                <a:latin typeface="Arial"/>
                <a:cs typeface="Arial"/>
              </a:rPr>
              <a:t>2015 já </a:t>
            </a:r>
            <a:r>
              <a:rPr sz="2400" spc="-5" dirty="0">
                <a:latin typeface="Arial"/>
                <a:cs typeface="Arial"/>
              </a:rPr>
              <a:t>caracterizavam uma </a:t>
            </a:r>
            <a:r>
              <a:rPr sz="2400" dirty="0">
                <a:latin typeface="Arial"/>
                <a:cs typeface="Arial"/>
              </a:rPr>
              <a:t>grande ascensão da </a:t>
            </a:r>
            <a:r>
              <a:rPr sz="2400" spc="-5" dirty="0">
                <a:latin typeface="Arial"/>
                <a:cs typeface="Arial"/>
              </a:rPr>
              <a:t>direita e </a:t>
            </a:r>
            <a:r>
              <a:rPr sz="2400" spc="-10" dirty="0">
                <a:latin typeface="Arial"/>
                <a:cs typeface="Arial"/>
              </a:rPr>
              <a:t>do  </a:t>
            </a:r>
            <a:r>
              <a:rPr sz="2400" spc="-5" dirty="0">
                <a:latin typeface="Arial"/>
                <a:cs typeface="Arial"/>
              </a:rPr>
              <a:t>conservadorismo no âmbito das</a:t>
            </a:r>
            <a:r>
              <a:rPr sz="2400" spc="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manifestações.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Fim da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corrupção;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Impeachment da presidente Dilma</a:t>
            </a:r>
            <a:r>
              <a:rPr sz="2400" spc="6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Rousseff;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Grupos pedindo </a:t>
            </a:r>
            <a:r>
              <a:rPr sz="2400" dirty="0">
                <a:latin typeface="Arial"/>
                <a:cs typeface="Arial"/>
              </a:rPr>
              <a:t>“intervenção</a:t>
            </a:r>
            <a:r>
              <a:rPr sz="2400" spc="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militar”;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68808" y="2860548"/>
            <a:ext cx="11443716" cy="36240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8384" y="20523"/>
            <a:ext cx="405511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5"/>
              </a:spcBef>
              <a:buChar char="•"/>
              <a:tabLst>
                <a:tab pos="469265" algn="l"/>
                <a:tab pos="469900" algn="l"/>
                <a:tab pos="1939925" algn="l"/>
              </a:tabLst>
            </a:pPr>
            <a:r>
              <a:rPr sz="3200" dirty="0">
                <a:latin typeface="Arial"/>
                <a:cs typeface="Arial"/>
              </a:rPr>
              <a:t>Açõ</a:t>
            </a:r>
            <a:r>
              <a:rPr sz="3200" spc="-15" dirty="0">
                <a:latin typeface="Arial"/>
                <a:cs typeface="Arial"/>
              </a:rPr>
              <a:t>e</a:t>
            </a:r>
            <a:r>
              <a:rPr sz="3200" dirty="0">
                <a:latin typeface="Arial"/>
                <a:cs typeface="Arial"/>
              </a:rPr>
              <a:t>s	particul</a:t>
            </a:r>
            <a:r>
              <a:rPr sz="3200" spc="-25" dirty="0">
                <a:latin typeface="Arial"/>
                <a:cs typeface="Arial"/>
              </a:rPr>
              <a:t>a</a:t>
            </a:r>
            <a:r>
              <a:rPr sz="3200" dirty="0">
                <a:latin typeface="Arial"/>
                <a:cs typeface="Arial"/>
              </a:rPr>
              <a:t>res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46421" y="20523"/>
            <a:ext cx="735012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3910" algn="l"/>
                <a:tab pos="2611120" algn="l"/>
                <a:tab pos="3990340" algn="l"/>
                <a:tab pos="5008880" algn="l"/>
                <a:tab pos="6003925" algn="l"/>
              </a:tabLst>
            </a:pPr>
            <a:r>
              <a:rPr sz="3200" spc="-5" dirty="0">
                <a:latin typeface="Arial"/>
                <a:cs typeface="Arial"/>
              </a:rPr>
              <a:t>d</a:t>
            </a:r>
            <a:r>
              <a:rPr sz="3200" dirty="0">
                <a:latin typeface="Arial"/>
                <a:cs typeface="Arial"/>
              </a:rPr>
              <a:t>o	g</a:t>
            </a:r>
            <a:r>
              <a:rPr sz="3200" spc="-15" dirty="0">
                <a:latin typeface="Arial"/>
                <a:cs typeface="Arial"/>
              </a:rPr>
              <a:t>o</a:t>
            </a:r>
            <a:r>
              <a:rPr sz="3200" dirty="0">
                <a:latin typeface="Arial"/>
                <a:cs typeface="Arial"/>
              </a:rPr>
              <a:t>ve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dirty="0">
                <a:latin typeface="Arial"/>
                <a:cs typeface="Arial"/>
              </a:rPr>
              <a:t>no	Dilma	</a:t>
            </a:r>
            <a:r>
              <a:rPr sz="3200" spc="-10" dirty="0">
                <a:latin typeface="Arial"/>
                <a:cs typeface="Arial"/>
              </a:rPr>
              <a:t>qu</a:t>
            </a:r>
            <a:r>
              <a:rPr sz="3200" dirty="0">
                <a:latin typeface="Arial"/>
                <a:cs typeface="Arial"/>
              </a:rPr>
              <a:t>e	</a:t>
            </a:r>
            <a:r>
              <a:rPr sz="3200" spc="-5" dirty="0">
                <a:latin typeface="Arial"/>
                <a:cs typeface="Arial"/>
              </a:rPr>
              <a:t>no</a:t>
            </a:r>
            <a:r>
              <a:rPr sz="3200" dirty="0">
                <a:latin typeface="Arial"/>
                <a:cs typeface="Arial"/>
              </a:rPr>
              <a:t>s	a</a:t>
            </a:r>
            <a:r>
              <a:rPr sz="3200" spc="-10" dirty="0">
                <a:latin typeface="Arial"/>
                <a:cs typeface="Arial"/>
              </a:rPr>
              <a:t>j</a:t>
            </a:r>
            <a:r>
              <a:rPr sz="3200" dirty="0">
                <a:latin typeface="Arial"/>
                <a:cs typeface="Arial"/>
              </a:rPr>
              <a:t>u</a:t>
            </a:r>
            <a:r>
              <a:rPr sz="3200" spc="-15" dirty="0">
                <a:latin typeface="Arial"/>
                <a:cs typeface="Arial"/>
              </a:rPr>
              <a:t>d</a:t>
            </a:r>
            <a:r>
              <a:rPr sz="3200" dirty="0">
                <a:latin typeface="Arial"/>
                <a:cs typeface="Arial"/>
              </a:rPr>
              <a:t>am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8384" y="508762"/>
            <a:ext cx="11711305" cy="63671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marR="508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latin typeface="Arial"/>
                <a:cs typeface="Arial"/>
              </a:rPr>
              <a:t>compreender melhor </a:t>
            </a:r>
            <a:r>
              <a:rPr sz="3200" dirty="0">
                <a:latin typeface="Arial"/>
                <a:cs typeface="Arial"/>
              </a:rPr>
              <a:t>o </a:t>
            </a:r>
            <a:r>
              <a:rPr sz="3200" spc="-5" dirty="0">
                <a:latin typeface="Arial"/>
                <a:cs typeface="Arial"/>
              </a:rPr>
              <a:t>processo de mudança </a:t>
            </a:r>
            <a:r>
              <a:rPr sz="3200" spc="-10" dirty="0">
                <a:latin typeface="Arial"/>
                <a:cs typeface="Arial"/>
              </a:rPr>
              <a:t>de </a:t>
            </a:r>
            <a:r>
              <a:rPr sz="3200" spc="-5" dirty="0">
                <a:latin typeface="Arial"/>
                <a:cs typeface="Arial"/>
              </a:rPr>
              <a:t>caráter </a:t>
            </a:r>
            <a:r>
              <a:rPr sz="3200" spc="-10" dirty="0">
                <a:latin typeface="Arial"/>
                <a:cs typeface="Arial"/>
              </a:rPr>
              <a:t>das  </a:t>
            </a:r>
            <a:r>
              <a:rPr sz="3200" spc="-5" dirty="0">
                <a:latin typeface="Arial"/>
                <a:cs typeface="Arial"/>
              </a:rPr>
              <a:t>manifestações de </a:t>
            </a:r>
            <a:r>
              <a:rPr sz="3200" spc="-10" dirty="0">
                <a:latin typeface="Arial"/>
                <a:cs typeface="Arial"/>
              </a:rPr>
              <a:t>2013 </a:t>
            </a:r>
            <a:r>
              <a:rPr sz="3200" spc="-5" dirty="0">
                <a:latin typeface="Arial"/>
                <a:cs typeface="Arial"/>
              </a:rPr>
              <a:t>em relação </a:t>
            </a:r>
            <a:r>
              <a:rPr sz="3200" dirty="0">
                <a:latin typeface="Arial"/>
                <a:cs typeface="Arial"/>
              </a:rPr>
              <a:t>a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2015:</a:t>
            </a:r>
            <a:endParaRPr sz="3200">
              <a:latin typeface="Arial"/>
              <a:cs typeface="Arial"/>
            </a:endParaRPr>
          </a:p>
          <a:p>
            <a:pPr marL="469900" marR="655320" indent="-457200">
              <a:lnSpc>
                <a:spcPct val="100000"/>
              </a:lnSpc>
              <a:buChar char="•"/>
              <a:tabLst>
                <a:tab pos="469265" algn="l"/>
                <a:tab pos="469900" algn="l"/>
              </a:tabLst>
            </a:pPr>
            <a:r>
              <a:rPr sz="3200" spc="-5" dirty="0">
                <a:latin typeface="Arial"/>
                <a:cs typeface="Arial"/>
              </a:rPr>
              <a:t>“Lei Antiterrorismo”: Cria base </a:t>
            </a:r>
            <a:r>
              <a:rPr sz="3200" spc="-10" dirty="0">
                <a:latin typeface="Arial"/>
                <a:cs typeface="Arial"/>
              </a:rPr>
              <a:t>legal </a:t>
            </a:r>
            <a:r>
              <a:rPr sz="3200" spc="-5" dirty="0">
                <a:latin typeface="Arial"/>
                <a:cs typeface="Arial"/>
              </a:rPr>
              <a:t>para </a:t>
            </a:r>
            <a:r>
              <a:rPr sz="3200" dirty="0">
                <a:latin typeface="Arial"/>
                <a:cs typeface="Arial"/>
              </a:rPr>
              <a:t>o</a:t>
            </a:r>
            <a:r>
              <a:rPr sz="3200" spc="-20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enquadramento  dos movimentos </a:t>
            </a:r>
            <a:r>
              <a:rPr sz="3200" dirty="0">
                <a:latin typeface="Arial"/>
                <a:cs typeface="Arial"/>
              </a:rPr>
              <a:t>sociais como organizações</a:t>
            </a:r>
            <a:r>
              <a:rPr sz="3200" spc="-11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terroristas;</a:t>
            </a:r>
            <a:endParaRPr sz="3200">
              <a:latin typeface="Arial"/>
              <a:cs typeface="Arial"/>
            </a:endParaRPr>
          </a:p>
          <a:p>
            <a:pPr marL="469900" marR="673735" indent="-457200">
              <a:lnSpc>
                <a:spcPct val="100000"/>
              </a:lnSpc>
              <a:buChar char="•"/>
              <a:tabLst>
                <a:tab pos="469265" algn="l"/>
                <a:tab pos="469900" algn="l"/>
              </a:tabLst>
            </a:pPr>
            <a:r>
              <a:rPr sz="3200" spc="-5" dirty="0">
                <a:latin typeface="Arial"/>
                <a:cs typeface="Arial"/>
              </a:rPr>
              <a:t>“Agenda </a:t>
            </a:r>
            <a:r>
              <a:rPr sz="3200" dirty="0">
                <a:latin typeface="Arial"/>
                <a:cs typeface="Arial"/>
              </a:rPr>
              <a:t>Brasil”: </a:t>
            </a:r>
            <a:r>
              <a:rPr sz="3200" spc="-5" dirty="0">
                <a:latin typeface="Arial"/>
                <a:cs typeface="Arial"/>
              </a:rPr>
              <a:t>Conjunto de 28 propostas que em </a:t>
            </a:r>
            <a:r>
              <a:rPr sz="3200" dirty="0">
                <a:latin typeface="Arial"/>
                <a:cs typeface="Arial"/>
              </a:rPr>
              <a:t>síntese  </a:t>
            </a:r>
            <a:r>
              <a:rPr sz="3200" spc="-5" dirty="0">
                <a:latin typeface="Arial"/>
                <a:cs typeface="Arial"/>
              </a:rPr>
              <a:t>pretendiam </a:t>
            </a:r>
            <a:r>
              <a:rPr sz="3200" dirty="0">
                <a:latin typeface="Arial"/>
                <a:cs typeface="Arial"/>
              </a:rPr>
              <a:t>a </a:t>
            </a:r>
            <a:r>
              <a:rPr sz="3200" spc="-5" dirty="0">
                <a:latin typeface="Arial"/>
                <a:cs typeface="Arial"/>
              </a:rPr>
              <a:t>redução </a:t>
            </a:r>
            <a:r>
              <a:rPr sz="3200" dirty="0">
                <a:latin typeface="Arial"/>
                <a:cs typeface="Arial"/>
              </a:rPr>
              <a:t>de </a:t>
            </a:r>
            <a:r>
              <a:rPr sz="3200" spc="-5" dirty="0">
                <a:latin typeface="Arial"/>
                <a:cs typeface="Arial"/>
              </a:rPr>
              <a:t>direitos </a:t>
            </a:r>
            <a:r>
              <a:rPr sz="3200" dirty="0">
                <a:latin typeface="Arial"/>
                <a:cs typeface="Arial"/>
              </a:rPr>
              <a:t>e o </a:t>
            </a:r>
            <a:r>
              <a:rPr sz="3200" spc="-5" dirty="0">
                <a:latin typeface="Arial"/>
                <a:cs typeface="Arial"/>
              </a:rPr>
              <a:t>estímulo </a:t>
            </a:r>
            <a:r>
              <a:rPr sz="3200" dirty="0">
                <a:latin typeface="Arial"/>
                <a:cs typeface="Arial"/>
              </a:rPr>
              <a:t>ao </a:t>
            </a:r>
            <a:r>
              <a:rPr sz="3200" spc="-5" dirty="0">
                <a:latin typeface="Arial"/>
                <a:cs typeface="Arial"/>
              </a:rPr>
              <a:t>grande  </a:t>
            </a:r>
            <a:r>
              <a:rPr sz="3200" dirty="0">
                <a:latin typeface="Arial"/>
                <a:cs typeface="Arial"/>
              </a:rPr>
              <a:t>capital;</a:t>
            </a:r>
            <a:endParaRPr sz="3200">
              <a:latin typeface="Arial"/>
              <a:cs typeface="Arial"/>
            </a:endParaRPr>
          </a:p>
          <a:p>
            <a:pPr marL="469900" marR="1217295" indent="-457200">
              <a:lnSpc>
                <a:spcPct val="100000"/>
              </a:lnSpc>
              <a:buChar char="•"/>
              <a:tabLst>
                <a:tab pos="469265" algn="l"/>
                <a:tab pos="469900" algn="l"/>
              </a:tabLst>
            </a:pPr>
            <a:r>
              <a:rPr sz="3200" spc="-5" dirty="0">
                <a:latin typeface="Arial"/>
                <a:cs typeface="Arial"/>
              </a:rPr>
              <a:t>Manifestações </a:t>
            </a:r>
            <a:r>
              <a:rPr sz="3200" dirty="0">
                <a:latin typeface="Arial"/>
                <a:cs typeface="Arial"/>
              </a:rPr>
              <a:t>contra os gastos excessivos da </a:t>
            </a:r>
            <a:r>
              <a:rPr sz="3200" spc="-5" dirty="0">
                <a:latin typeface="Arial"/>
                <a:cs typeface="Arial"/>
              </a:rPr>
              <a:t>Copa</a:t>
            </a:r>
            <a:r>
              <a:rPr sz="3200" spc="-16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do  </a:t>
            </a:r>
            <a:r>
              <a:rPr sz="3200" spc="-5" dirty="0">
                <a:latin typeface="Arial"/>
                <a:cs typeface="Arial"/>
              </a:rPr>
              <a:t>Mundo </a:t>
            </a:r>
            <a:r>
              <a:rPr sz="3200" dirty="0">
                <a:latin typeface="Arial"/>
                <a:cs typeface="Arial"/>
              </a:rPr>
              <a:t>de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2014;</a:t>
            </a:r>
            <a:endParaRPr sz="32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5"/>
              </a:spcBef>
              <a:buChar char="•"/>
              <a:tabLst>
                <a:tab pos="469265" algn="l"/>
                <a:tab pos="469900" algn="l"/>
              </a:tabLst>
            </a:pPr>
            <a:r>
              <a:rPr sz="3200" dirty="0">
                <a:latin typeface="Arial"/>
                <a:cs typeface="Arial"/>
              </a:rPr>
              <a:t>Ocupações </a:t>
            </a:r>
            <a:r>
              <a:rPr sz="3200" spc="-5" dirty="0">
                <a:latin typeface="Arial"/>
                <a:cs typeface="Arial"/>
              </a:rPr>
              <a:t>estudantis </a:t>
            </a:r>
            <a:r>
              <a:rPr sz="3200" dirty="0">
                <a:latin typeface="Arial"/>
                <a:cs typeface="Arial"/>
              </a:rPr>
              <a:t>em São </a:t>
            </a:r>
            <a:r>
              <a:rPr sz="3200" spc="-5" dirty="0">
                <a:latin typeface="Arial"/>
                <a:cs typeface="Arial"/>
              </a:rPr>
              <a:t>Paulo </a:t>
            </a:r>
            <a:r>
              <a:rPr sz="3200" dirty="0">
                <a:latin typeface="Arial"/>
                <a:cs typeface="Arial"/>
              </a:rPr>
              <a:t>e</a:t>
            </a:r>
            <a:r>
              <a:rPr sz="3200" spc="-10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Goiás;</a:t>
            </a:r>
            <a:endParaRPr sz="32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buChar char="•"/>
              <a:tabLst>
                <a:tab pos="469265" algn="l"/>
                <a:tab pos="469900" algn="l"/>
              </a:tabLst>
            </a:pPr>
            <a:r>
              <a:rPr sz="3200" dirty="0">
                <a:latin typeface="Arial"/>
                <a:cs typeface="Arial"/>
              </a:rPr>
              <a:t>Greves do </a:t>
            </a:r>
            <a:r>
              <a:rPr sz="3200" spc="-5" dirty="0">
                <a:latin typeface="Arial"/>
                <a:cs typeface="Arial"/>
              </a:rPr>
              <a:t>funcionalismo público </a:t>
            </a:r>
            <a:r>
              <a:rPr sz="3200" spc="-10" dirty="0">
                <a:latin typeface="Arial"/>
                <a:cs typeface="Arial"/>
              </a:rPr>
              <a:t>no </a:t>
            </a:r>
            <a:r>
              <a:rPr sz="3200" spc="-5" dirty="0">
                <a:latin typeface="Arial"/>
                <a:cs typeface="Arial"/>
              </a:rPr>
              <a:t>Paraná </a:t>
            </a:r>
            <a:r>
              <a:rPr sz="3200" dirty="0">
                <a:latin typeface="Arial"/>
                <a:cs typeface="Arial"/>
              </a:rPr>
              <a:t>em</a:t>
            </a:r>
            <a:r>
              <a:rPr sz="3200" spc="-9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2015;</a:t>
            </a:r>
            <a:endParaRPr sz="3200">
              <a:latin typeface="Arial"/>
              <a:cs typeface="Arial"/>
            </a:endParaRPr>
          </a:p>
          <a:p>
            <a:pPr marL="469900" marR="745490" indent="-457200">
              <a:lnSpc>
                <a:spcPct val="100000"/>
              </a:lnSpc>
              <a:buChar char="•"/>
              <a:tabLst>
                <a:tab pos="469265" algn="l"/>
                <a:tab pos="469900" algn="l"/>
              </a:tabLst>
            </a:pPr>
            <a:r>
              <a:rPr sz="3200" dirty="0">
                <a:latin typeface="Arial"/>
                <a:cs typeface="Arial"/>
              </a:rPr>
              <a:t>Extrema repressão </a:t>
            </a:r>
            <a:r>
              <a:rPr sz="3200" spc="-5" dirty="0">
                <a:latin typeface="Arial"/>
                <a:cs typeface="Arial"/>
              </a:rPr>
              <a:t>policial </a:t>
            </a:r>
            <a:r>
              <a:rPr sz="3200" dirty="0">
                <a:latin typeface="Arial"/>
                <a:cs typeface="Arial"/>
              </a:rPr>
              <a:t>em </a:t>
            </a:r>
            <a:r>
              <a:rPr sz="3200" spc="-5" dirty="0">
                <a:latin typeface="Arial"/>
                <a:cs typeface="Arial"/>
              </a:rPr>
              <a:t>diversas manifestações</a:t>
            </a:r>
            <a:r>
              <a:rPr sz="3200" spc="-9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em  </a:t>
            </a:r>
            <a:r>
              <a:rPr sz="3200" spc="-5" dirty="0">
                <a:latin typeface="Arial"/>
                <a:cs typeface="Arial"/>
              </a:rPr>
              <a:t>todo </a:t>
            </a:r>
            <a:r>
              <a:rPr sz="3200" dirty="0">
                <a:latin typeface="Arial"/>
                <a:cs typeface="Arial"/>
              </a:rPr>
              <a:t>o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país.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8040" y="162813"/>
            <a:ext cx="11425555" cy="259651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807720" algn="just">
              <a:lnSpc>
                <a:spcPct val="100499"/>
              </a:lnSpc>
              <a:spcBef>
                <a:spcPts val="80"/>
              </a:spcBef>
            </a:pPr>
            <a:r>
              <a:rPr sz="2800" spc="-5" dirty="0">
                <a:latin typeface="Arial"/>
                <a:cs typeface="Arial"/>
              </a:rPr>
              <a:t>Só é possível entendermos a </a:t>
            </a:r>
            <a:r>
              <a:rPr sz="2800" dirty="0">
                <a:latin typeface="Arial"/>
                <a:cs typeface="Arial"/>
              </a:rPr>
              <a:t>trajetória </a:t>
            </a:r>
            <a:r>
              <a:rPr sz="2800" spc="-5" dirty="0">
                <a:latin typeface="Arial"/>
                <a:cs typeface="Arial"/>
              </a:rPr>
              <a:t>e </a:t>
            </a:r>
            <a:r>
              <a:rPr sz="2800" dirty="0">
                <a:latin typeface="Arial"/>
                <a:cs typeface="Arial"/>
              </a:rPr>
              <a:t>ação </a:t>
            </a:r>
            <a:r>
              <a:rPr sz="2800" spc="-5" dirty="0">
                <a:latin typeface="Arial"/>
                <a:cs typeface="Arial"/>
              </a:rPr>
              <a:t>dos </a:t>
            </a:r>
            <a:r>
              <a:rPr sz="2800" dirty="0">
                <a:latin typeface="Arial"/>
                <a:cs typeface="Arial"/>
              </a:rPr>
              <a:t>movimentos  sociais </a:t>
            </a:r>
            <a:r>
              <a:rPr sz="2800" spc="-5" dirty="0">
                <a:latin typeface="Arial"/>
                <a:cs typeface="Arial"/>
              </a:rPr>
              <a:t>dos </a:t>
            </a:r>
            <a:r>
              <a:rPr sz="2800" dirty="0">
                <a:latin typeface="Arial"/>
                <a:cs typeface="Arial"/>
              </a:rPr>
              <a:t>últimos anos </a:t>
            </a:r>
            <a:r>
              <a:rPr sz="2800" spc="-10" dirty="0">
                <a:latin typeface="Arial"/>
                <a:cs typeface="Arial"/>
              </a:rPr>
              <a:t>no </a:t>
            </a:r>
            <a:r>
              <a:rPr sz="2800" dirty="0">
                <a:latin typeface="Arial"/>
                <a:cs typeface="Arial"/>
              </a:rPr>
              <a:t>Brasil, se </a:t>
            </a:r>
            <a:r>
              <a:rPr sz="2800" spc="-5" dirty="0">
                <a:latin typeface="Arial"/>
                <a:cs typeface="Arial"/>
              </a:rPr>
              <a:t>levarmos em </a:t>
            </a:r>
            <a:r>
              <a:rPr sz="2800" dirty="0">
                <a:latin typeface="Arial"/>
                <a:cs typeface="Arial"/>
              </a:rPr>
              <a:t>consideração </a:t>
            </a:r>
            <a:r>
              <a:rPr sz="2800" spc="-5" dirty="0">
                <a:latin typeface="Arial"/>
                <a:cs typeface="Arial"/>
              </a:rPr>
              <a:t>todos  os </a:t>
            </a:r>
            <a:r>
              <a:rPr sz="2800" dirty="0">
                <a:latin typeface="Arial"/>
                <a:cs typeface="Arial"/>
              </a:rPr>
              <a:t>desdobramentos ocorridos </a:t>
            </a:r>
            <a:r>
              <a:rPr sz="2800" spc="-5" dirty="0">
                <a:latin typeface="Arial"/>
                <a:cs typeface="Arial"/>
              </a:rPr>
              <a:t>no </a:t>
            </a:r>
            <a:r>
              <a:rPr sz="2800" dirty="0">
                <a:latin typeface="Arial"/>
                <a:cs typeface="Arial"/>
              </a:rPr>
              <a:t>cenário político, </a:t>
            </a:r>
            <a:r>
              <a:rPr sz="2800" spc="-5" dirty="0">
                <a:latin typeface="Arial"/>
                <a:cs typeface="Arial"/>
              </a:rPr>
              <a:t>bem </a:t>
            </a:r>
            <a:r>
              <a:rPr sz="2800" dirty="0">
                <a:latin typeface="Arial"/>
                <a:cs typeface="Arial"/>
              </a:rPr>
              <a:t>como, </a:t>
            </a:r>
            <a:r>
              <a:rPr sz="2800" spc="-5" dirty="0">
                <a:latin typeface="Arial"/>
                <a:cs typeface="Arial"/>
              </a:rPr>
              <a:t>os  </a:t>
            </a:r>
            <a:r>
              <a:rPr sz="2800" dirty="0">
                <a:latin typeface="Arial"/>
                <a:cs typeface="Arial"/>
              </a:rPr>
              <a:t>interesses </a:t>
            </a:r>
            <a:r>
              <a:rPr sz="2800" spc="-5" dirty="0">
                <a:latin typeface="Arial"/>
                <a:cs typeface="Arial"/>
              </a:rPr>
              <a:t>da classe </a:t>
            </a:r>
            <a:r>
              <a:rPr sz="2800" dirty="0">
                <a:latin typeface="Arial"/>
                <a:cs typeface="Arial"/>
              </a:rPr>
              <a:t>dominante atrelado </a:t>
            </a:r>
            <a:r>
              <a:rPr sz="2800" spc="-5" dirty="0">
                <a:latin typeface="Arial"/>
                <a:cs typeface="Arial"/>
              </a:rPr>
              <a:t>ao </a:t>
            </a:r>
            <a:r>
              <a:rPr sz="2800" dirty="0">
                <a:latin typeface="Arial"/>
                <a:cs typeface="Arial"/>
              </a:rPr>
              <a:t>papel exercido </a:t>
            </a:r>
            <a:r>
              <a:rPr sz="2800" spc="-5" dirty="0">
                <a:latin typeface="Arial"/>
                <a:cs typeface="Arial"/>
              </a:rPr>
              <a:t>pela mídia,  </a:t>
            </a:r>
            <a:r>
              <a:rPr sz="2800" dirty="0">
                <a:latin typeface="Arial"/>
                <a:cs typeface="Arial"/>
              </a:rPr>
              <a:t>que por </a:t>
            </a:r>
            <a:r>
              <a:rPr sz="2800" spc="-5" dirty="0">
                <a:latin typeface="Arial"/>
                <a:cs typeface="Arial"/>
              </a:rPr>
              <a:t>fim, acaba atendendo </a:t>
            </a:r>
            <a:r>
              <a:rPr sz="2800" spc="5" dirty="0">
                <a:latin typeface="Arial"/>
                <a:cs typeface="Arial"/>
              </a:rPr>
              <a:t>os </a:t>
            </a:r>
            <a:r>
              <a:rPr sz="2800" dirty="0">
                <a:latin typeface="Arial"/>
                <a:cs typeface="Arial"/>
              </a:rPr>
              <a:t>interesses </a:t>
            </a:r>
            <a:r>
              <a:rPr sz="2800" spc="-5" dirty="0">
                <a:latin typeface="Arial"/>
                <a:cs typeface="Arial"/>
              </a:rPr>
              <a:t>de uma classe </a:t>
            </a:r>
            <a:r>
              <a:rPr sz="2800" dirty="0">
                <a:latin typeface="Arial"/>
                <a:cs typeface="Arial"/>
              </a:rPr>
              <a:t>em  específico.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49651" y="2337816"/>
            <a:ext cx="8270748" cy="43586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4067" y="473999"/>
            <a:ext cx="10043795" cy="2339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4999"/>
              </a:lnSpc>
              <a:spcBef>
                <a:spcPts val="100"/>
              </a:spcBef>
            </a:pPr>
            <a:r>
              <a:rPr sz="4400" b="1" dirty="0">
                <a:latin typeface="Arial"/>
                <a:cs typeface="Arial"/>
              </a:rPr>
              <a:t>SEGUNDA DÉCADA DO SÉCULO</a:t>
            </a:r>
            <a:r>
              <a:rPr sz="4400" b="1" spc="-440" dirty="0">
                <a:latin typeface="Arial"/>
                <a:cs typeface="Arial"/>
              </a:rPr>
              <a:t> </a:t>
            </a:r>
            <a:r>
              <a:rPr sz="4400" b="1" dirty="0">
                <a:latin typeface="Arial"/>
                <a:cs typeface="Arial"/>
              </a:rPr>
              <a:t>XXI:  </a:t>
            </a:r>
            <a:r>
              <a:rPr sz="4400" b="1" spc="-40" dirty="0">
                <a:latin typeface="Arial"/>
                <a:cs typeface="Arial"/>
              </a:rPr>
              <a:t>DITADURA </a:t>
            </a:r>
            <a:r>
              <a:rPr sz="4400" b="1" spc="-25" dirty="0">
                <a:latin typeface="Arial"/>
                <a:cs typeface="Arial"/>
              </a:rPr>
              <a:t>DISFARÇADA </a:t>
            </a:r>
            <a:r>
              <a:rPr sz="4400" b="1" dirty="0">
                <a:latin typeface="Arial"/>
                <a:cs typeface="Arial"/>
              </a:rPr>
              <a:t>DE  DEMOCRACIA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56679" y="4670126"/>
            <a:ext cx="5243195" cy="170942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2400" b="1" i="1" dirty="0">
                <a:latin typeface="Arial"/>
                <a:cs typeface="Arial"/>
              </a:rPr>
              <a:t>Felix </a:t>
            </a:r>
            <a:r>
              <a:rPr sz="2400" b="1" i="1" spc="-15" dirty="0">
                <a:latin typeface="Arial"/>
                <a:cs typeface="Arial"/>
              </a:rPr>
              <a:t>Vinícius </a:t>
            </a:r>
            <a:r>
              <a:rPr sz="2400" b="1" i="1" spc="-5" dirty="0">
                <a:latin typeface="Arial"/>
                <a:cs typeface="Arial"/>
              </a:rPr>
              <a:t>Sostisso</a:t>
            </a:r>
            <a:r>
              <a:rPr sz="2400" b="1" i="1" spc="-2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Eichelberger</a:t>
            </a:r>
            <a:endParaRPr sz="2400">
              <a:latin typeface="Arial"/>
              <a:cs typeface="Arial"/>
            </a:endParaRPr>
          </a:p>
          <a:p>
            <a:pPr marL="1210310" marR="5715" indent="1319530" algn="r">
              <a:lnSpc>
                <a:spcPct val="114999"/>
              </a:lnSpc>
              <a:spcBef>
                <a:spcPts val="5"/>
              </a:spcBef>
            </a:pPr>
            <a:r>
              <a:rPr sz="2400" b="1" i="1" spc="-5" dirty="0">
                <a:latin typeface="Arial"/>
                <a:cs typeface="Arial"/>
              </a:rPr>
              <a:t>Jhonatan</a:t>
            </a:r>
            <a:r>
              <a:rPr sz="2400" b="1" i="1" spc="-70" dirty="0">
                <a:latin typeface="Arial"/>
                <a:cs typeface="Arial"/>
              </a:rPr>
              <a:t> </a:t>
            </a:r>
            <a:r>
              <a:rPr sz="2400" b="1" i="1" spc="-10" dirty="0">
                <a:latin typeface="Arial"/>
                <a:cs typeface="Arial"/>
              </a:rPr>
              <a:t>Vicentini </a:t>
            </a:r>
            <a:r>
              <a:rPr sz="2400" b="1" i="1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Rafael</a:t>
            </a:r>
            <a:r>
              <a:rPr sz="2400" b="1" i="1" spc="-1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Dione</a:t>
            </a:r>
            <a:r>
              <a:rPr sz="2400" b="1" i="1" spc="-25" dirty="0">
                <a:latin typeface="Arial"/>
                <a:cs typeface="Arial"/>
              </a:rPr>
              <a:t> </a:t>
            </a:r>
            <a:r>
              <a:rPr sz="2400" b="1" i="1" spc="-10" dirty="0">
                <a:latin typeface="Arial"/>
                <a:cs typeface="Arial"/>
              </a:rPr>
              <a:t>Trombeta </a:t>
            </a:r>
            <a:r>
              <a:rPr sz="2400" b="1" i="1" spc="-5" dirty="0">
                <a:latin typeface="Arial"/>
                <a:cs typeface="Arial"/>
              </a:rPr>
              <a:t> </a:t>
            </a:r>
            <a:r>
              <a:rPr sz="2400" b="1" i="1" spc="-20" dirty="0">
                <a:latin typeface="Arial"/>
                <a:cs typeface="Arial"/>
              </a:rPr>
              <a:t>Vanessa </a:t>
            </a:r>
            <a:r>
              <a:rPr sz="2400" b="1" i="1" spc="-5" dirty="0">
                <a:latin typeface="Arial"/>
                <a:cs typeface="Arial"/>
              </a:rPr>
              <a:t>Evangelista</a:t>
            </a:r>
            <a:r>
              <a:rPr sz="2400" b="1" i="1" spc="1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Rocha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9072" y="118998"/>
            <a:ext cx="684657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"O Senado </a:t>
            </a:r>
            <a:r>
              <a:rPr sz="2400" spc="-5" dirty="0">
                <a:latin typeface="Arial"/>
                <a:cs typeface="Arial"/>
              </a:rPr>
              <a:t>Federal deve </a:t>
            </a:r>
            <a:r>
              <a:rPr sz="2400" dirty="0">
                <a:latin typeface="Arial"/>
                <a:cs typeface="Arial"/>
              </a:rPr>
              <a:t>votar </a:t>
            </a:r>
            <a:r>
              <a:rPr sz="2400" spc="-5" dirty="0">
                <a:latin typeface="Arial"/>
                <a:cs typeface="Arial"/>
              </a:rPr>
              <a:t>nesta </a:t>
            </a:r>
            <a:r>
              <a:rPr sz="2400" dirty="0">
                <a:latin typeface="Arial"/>
                <a:cs typeface="Arial"/>
              </a:rPr>
              <a:t>quarta-feira  </a:t>
            </a:r>
            <a:r>
              <a:rPr sz="2400" spc="-5" dirty="0">
                <a:latin typeface="Arial"/>
                <a:cs typeface="Arial"/>
              </a:rPr>
              <a:t>um polêmico projeto de lei </a:t>
            </a:r>
            <a:r>
              <a:rPr sz="2400" dirty="0">
                <a:latin typeface="Arial"/>
                <a:cs typeface="Arial"/>
              </a:rPr>
              <a:t>que </a:t>
            </a:r>
            <a:r>
              <a:rPr sz="2400" spc="-5" dirty="0">
                <a:latin typeface="Arial"/>
                <a:cs typeface="Arial"/>
              </a:rPr>
              <a:t>cria o crime </a:t>
            </a:r>
            <a:r>
              <a:rPr sz="2400" spc="-10" dirty="0">
                <a:latin typeface="Arial"/>
                <a:cs typeface="Arial"/>
              </a:rPr>
              <a:t>de  </a:t>
            </a:r>
            <a:r>
              <a:rPr sz="2400" spc="-5" dirty="0">
                <a:latin typeface="Arial"/>
                <a:cs typeface="Arial"/>
              </a:rPr>
              <a:t>terrorismo no </a:t>
            </a:r>
            <a:r>
              <a:rPr sz="2400" dirty="0">
                <a:latin typeface="Arial"/>
                <a:cs typeface="Arial"/>
              </a:rPr>
              <a:t>país. A </a:t>
            </a:r>
            <a:r>
              <a:rPr sz="2400" spc="-5" dirty="0">
                <a:latin typeface="Arial"/>
                <a:cs typeface="Arial"/>
              </a:rPr>
              <a:t>novidade é criticada </a:t>
            </a:r>
            <a:r>
              <a:rPr sz="2400" spc="-10" dirty="0">
                <a:latin typeface="Arial"/>
                <a:cs typeface="Arial"/>
              </a:rPr>
              <a:t>por  </a:t>
            </a:r>
            <a:r>
              <a:rPr sz="2400" dirty="0">
                <a:latin typeface="Arial"/>
                <a:cs typeface="Arial"/>
              </a:rPr>
              <a:t>movimentos </a:t>
            </a:r>
            <a:r>
              <a:rPr sz="2400" spc="-5" dirty="0">
                <a:latin typeface="Arial"/>
                <a:cs typeface="Arial"/>
              </a:rPr>
              <a:t>sociais, que </a:t>
            </a:r>
            <a:r>
              <a:rPr sz="2400" dirty="0">
                <a:latin typeface="Arial"/>
                <a:cs typeface="Arial"/>
              </a:rPr>
              <a:t>consideram </a:t>
            </a:r>
            <a:r>
              <a:rPr sz="2400" spc="-5" dirty="0">
                <a:latin typeface="Arial"/>
                <a:cs typeface="Arial"/>
              </a:rPr>
              <a:t>que </a:t>
            </a:r>
            <a:r>
              <a:rPr sz="2400" dirty="0">
                <a:latin typeface="Arial"/>
                <a:cs typeface="Arial"/>
              </a:rPr>
              <a:t>a lei  </a:t>
            </a:r>
            <a:r>
              <a:rPr sz="2400" spc="-5" dirty="0">
                <a:latin typeface="Arial"/>
                <a:cs typeface="Arial"/>
              </a:rPr>
              <a:t>pode ser </a:t>
            </a:r>
            <a:r>
              <a:rPr sz="2400" dirty="0">
                <a:latin typeface="Arial"/>
                <a:cs typeface="Arial"/>
              </a:rPr>
              <a:t>usada para criminalizar </a:t>
            </a:r>
            <a:r>
              <a:rPr sz="2400" spc="-5" dirty="0">
                <a:latin typeface="Arial"/>
                <a:cs typeface="Arial"/>
              </a:rPr>
              <a:t>manifestações."  </a:t>
            </a:r>
            <a:r>
              <a:rPr sz="2400" dirty="0">
                <a:latin typeface="Arial"/>
                <a:cs typeface="Arial"/>
              </a:rPr>
              <a:t>(Outubro </a:t>
            </a:r>
            <a:r>
              <a:rPr sz="2400" spc="-5" dirty="0">
                <a:latin typeface="Arial"/>
                <a:cs typeface="Arial"/>
              </a:rPr>
              <a:t>de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2015)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2281427"/>
            <a:ext cx="8084820" cy="40873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868448" y="349927"/>
            <a:ext cx="2218784" cy="41370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165338" y="4624832"/>
            <a:ext cx="18268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24255" algn="l"/>
              </a:tabLst>
            </a:pPr>
            <a:r>
              <a:rPr sz="2000" dirty="0">
                <a:latin typeface="Arial"/>
                <a:cs typeface="Arial"/>
              </a:rPr>
              <a:t>GAFI	</a:t>
            </a:r>
            <a:r>
              <a:rPr sz="2000" spc="-10" dirty="0">
                <a:latin typeface="Arial"/>
                <a:cs typeface="Arial"/>
              </a:rPr>
              <a:t>(</a:t>
            </a:r>
            <a:r>
              <a:rPr sz="2000" spc="-15" dirty="0">
                <a:latin typeface="Arial"/>
                <a:cs typeface="Arial"/>
              </a:rPr>
              <a:t>G</a:t>
            </a:r>
            <a:r>
              <a:rPr sz="2000" dirty="0">
                <a:latin typeface="Arial"/>
                <a:cs typeface="Arial"/>
              </a:rPr>
              <a:t>rupo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385806" y="4624832"/>
            <a:ext cx="13074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13740" algn="l"/>
              </a:tabLst>
            </a:pPr>
            <a:r>
              <a:rPr sz="2000" dirty="0">
                <a:latin typeface="Arial"/>
                <a:cs typeface="Arial"/>
              </a:rPr>
              <a:t>de	Ação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65338" y="4929632"/>
            <a:ext cx="121348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Finan</a:t>
            </a:r>
            <a:r>
              <a:rPr sz="2000" spc="5" dirty="0">
                <a:latin typeface="Arial"/>
                <a:cs typeface="Arial"/>
              </a:rPr>
              <a:t>c</a:t>
            </a:r>
            <a:r>
              <a:rPr sz="2000" dirty="0">
                <a:latin typeface="Arial"/>
                <a:cs typeface="Arial"/>
              </a:rPr>
              <a:t>e</a:t>
            </a:r>
            <a:r>
              <a:rPr sz="2000" spc="-15" dirty="0">
                <a:latin typeface="Arial"/>
                <a:cs typeface="Arial"/>
              </a:rPr>
              <a:t>i</a:t>
            </a:r>
            <a:r>
              <a:rPr sz="2000" dirty="0">
                <a:latin typeface="Arial"/>
                <a:cs typeface="Arial"/>
              </a:rPr>
              <a:t>ra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entidade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495790" y="4929632"/>
            <a:ext cx="219837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5945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Arial"/>
                <a:cs typeface="Arial"/>
              </a:rPr>
              <a:t>Internacional),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Arial"/>
                <a:cs typeface="Arial"/>
              </a:rPr>
              <a:t>intergovernamental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65338" y="5539536"/>
            <a:ext cx="352996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69265" algn="l"/>
                <a:tab pos="2042160" algn="l"/>
                <a:tab pos="2640330" algn="l"/>
              </a:tabLst>
            </a:pPr>
            <a:r>
              <a:rPr sz="2000" dirty="0">
                <a:latin typeface="Arial"/>
                <a:cs typeface="Arial"/>
              </a:rPr>
              <a:t>que age </a:t>
            </a:r>
            <a:r>
              <a:rPr sz="2000" spc="-5" dirty="0">
                <a:latin typeface="Arial"/>
                <a:cs typeface="Arial"/>
              </a:rPr>
              <a:t>combatendo </a:t>
            </a:r>
            <a:r>
              <a:rPr sz="2000" dirty="0">
                <a:latin typeface="Arial"/>
                <a:cs typeface="Arial"/>
              </a:rPr>
              <a:t>ameaças  à	inte</a:t>
            </a:r>
            <a:r>
              <a:rPr sz="2000" spc="-15" dirty="0">
                <a:latin typeface="Arial"/>
                <a:cs typeface="Arial"/>
              </a:rPr>
              <a:t>g</a:t>
            </a:r>
            <a:r>
              <a:rPr sz="2000" dirty="0">
                <a:latin typeface="Arial"/>
                <a:cs typeface="Arial"/>
              </a:rPr>
              <a:t>ridade	do	sistema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65338" y="6149136"/>
            <a:ext cx="271335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financeiro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internacional.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9331" y="6340855"/>
            <a:ext cx="67583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40" dirty="0">
                <a:latin typeface="Arial"/>
                <a:cs typeface="Arial"/>
              </a:rPr>
              <a:t>http</a:t>
            </a:r>
            <a:r>
              <a:rPr sz="1600" spc="-40" dirty="0">
                <a:latin typeface="Arial"/>
                <a:cs typeface="Arial"/>
                <a:hlinkClick r:id="rId4"/>
              </a:rPr>
              <a:t>s://w</a:t>
            </a:r>
            <a:r>
              <a:rPr sz="1600" spc="-40" dirty="0">
                <a:latin typeface="Arial"/>
                <a:cs typeface="Arial"/>
              </a:rPr>
              <a:t>ww.</a:t>
            </a:r>
            <a:r>
              <a:rPr sz="1600" spc="-40" dirty="0">
                <a:latin typeface="Arial"/>
                <a:cs typeface="Arial"/>
                <a:hlinkClick r:id="rId4"/>
              </a:rPr>
              <a:t>bbc.</a:t>
            </a:r>
            <a:r>
              <a:rPr sz="1600" spc="-40" dirty="0">
                <a:latin typeface="Arial"/>
                <a:cs typeface="Arial"/>
              </a:rPr>
              <a:t>c</a:t>
            </a:r>
            <a:r>
              <a:rPr sz="1600" spc="-40" dirty="0">
                <a:latin typeface="Arial"/>
                <a:cs typeface="Arial"/>
                <a:hlinkClick r:id="rId4"/>
              </a:rPr>
              <a:t>om/portuguese/noticias/2015/10/151020_lei_terrorismo_ms_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130" dirty="0">
                <a:latin typeface="Arial"/>
                <a:cs typeface="Arial"/>
              </a:rPr>
              <a:t>cc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60589" y="20827"/>
            <a:ext cx="3630929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40" dirty="0">
                <a:latin typeface="Arial"/>
                <a:cs typeface="Arial"/>
              </a:rPr>
              <a:t>https://unodc13minionu.files.wordpress.com/201  </a:t>
            </a:r>
            <a:r>
              <a:rPr sz="1400" spc="-35" dirty="0">
                <a:latin typeface="Arial"/>
                <a:cs typeface="Arial"/>
              </a:rPr>
              <a:t>2/08/gafi.png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589776" cy="28635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294888"/>
            <a:ext cx="6589776" cy="31470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89776" y="0"/>
            <a:ext cx="5602223" cy="68579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2888742"/>
            <a:ext cx="4959985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spc="-20" dirty="0">
                <a:latin typeface="Arial"/>
                <a:cs typeface="Arial"/>
              </a:rPr>
              <a:t>https://4.bp.blogspot.com/-  </a:t>
            </a:r>
            <a:r>
              <a:rPr sz="1100" spc="-60" dirty="0">
                <a:latin typeface="Arial"/>
                <a:cs typeface="Arial"/>
              </a:rPr>
              <a:t>Rfxbd2Qv7NM/VUHoXqL2giI/AAAAAAABbuY/_ixnBLKkB4A/s1600/Curitiba290415B.jpg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6464604"/>
            <a:ext cx="61283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45" dirty="0">
                <a:latin typeface="Arial"/>
                <a:cs typeface="Arial"/>
                <a:hlinkClick r:id="rId5"/>
              </a:rPr>
              <a:t>http://vaidape.com.br/wp-content/uploads/2016/04/secundaristas-sp.jpg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68031" y="6283248"/>
            <a:ext cx="479679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40" dirty="0">
                <a:latin typeface="Arial"/>
                <a:cs typeface="Arial"/>
              </a:rPr>
              <a:t>https://4.bp.blogspot.com/-SvrIZCy-  </a:t>
            </a:r>
            <a:r>
              <a:rPr sz="1100" spc="-75" dirty="0">
                <a:latin typeface="Arial"/>
                <a:cs typeface="Arial"/>
              </a:rPr>
              <a:t>dT0/V3g21Pt2pOI/AAAAAAAABJ4/gOV2zbC9gUAr698nXyEn5wtfgyyH10d3ACKgB/s1  </a:t>
            </a:r>
            <a:r>
              <a:rPr sz="1100" spc="-50" dirty="0">
                <a:latin typeface="Arial"/>
                <a:cs typeface="Arial"/>
              </a:rPr>
              <a:t>600/10313308_1757159364510818_7493722021855040369_n.jpg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26589" algn="l"/>
              </a:tabLst>
            </a:pPr>
            <a:r>
              <a:rPr spc="-5" dirty="0"/>
              <a:t>In</a:t>
            </a:r>
            <a:r>
              <a:rPr spc="5" dirty="0"/>
              <a:t>s</a:t>
            </a:r>
            <a:r>
              <a:rPr spc="-5" dirty="0"/>
              <a:t>ti</a:t>
            </a:r>
            <a:r>
              <a:rPr dirty="0"/>
              <a:t>t</a:t>
            </a:r>
            <a:r>
              <a:rPr spc="-5" dirty="0"/>
              <a:t>u</a:t>
            </a:r>
            <a:r>
              <a:rPr spc="10" dirty="0"/>
              <a:t>i</a:t>
            </a:r>
            <a:r>
              <a:rPr spc="-5" dirty="0"/>
              <a:t>-</a:t>
            </a:r>
            <a:r>
              <a:rPr dirty="0"/>
              <a:t>s</a:t>
            </a:r>
            <a:r>
              <a:rPr spc="-5" dirty="0"/>
              <a:t>e</a:t>
            </a:r>
            <a:r>
              <a:rPr dirty="0"/>
              <a:t>	</a:t>
            </a:r>
            <a:r>
              <a:rPr spc="-5" dirty="0"/>
              <a:t>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26155" y="240029"/>
            <a:ext cx="25888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789430" algn="l"/>
                <a:tab pos="2378075" algn="l"/>
              </a:tabLst>
            </a:pPr>
            <a:r>
              <a:rPr sz="2800" spc="-5" dirty="0">
                <a:latin typeface="Arial"/>
                <a:cs typeface="Arial"/>
              </a:rPr>
              <a:t>v</a:t>
            </a:r>
            <a:r>
              <a:rPr sz="2800" dirty="0">
                <a:latin typeface="Arial"/>
                <a:cs typeface="Arial"/>
              </a:rPr>
              <a:t>i</a:t>
            </a:r>
            <a:r>
              <a:rPr sz="2800" spc="-5" dirty="0">
                <a:latin typeface="Arial"/>
                <a:cs typeface="Arial"/>
              </a:rPr>
              <a:t>o</a:t>
            </a:r>
            <a:r>
              <a:rPr sz="2800" dirty="0">
                <a:latin typeface="Arial"/>
                <a:cs typeface="Arial"/>
              </a:rPr>
              <a:t>l</a:t>
            </a:r>
            <a:r>
              <a:rPr sz="2800" spc="-5" dirty="0">
                <a:latin typeface="Arial"/>
                <a:cs typeface="Arial"/>
              </a:rPr>
              <a:t>ê</a:t>
            </a:r>
            <a:r>
              <a:rPr sz="2800" dirty="0">
                <a:latin typeface="Arial"/>
                <a:cs typeface="Arial"/>
              </a:rPr>
              <a:t>n</a:t>
            </a:r>
            <a:r>
              <a:rPr sz="2800" spc="-5" dirty="0">
                <a:latin typeface="Arial"/>
                <a:cs typeface="Arial"/>
              </a:rPr>
              <a:t>c</a:t>
            </a:r>
            <a:r>
              <a:rPr sz="2800" dirty="0">
                <a:latin typeface="Arial"/>
                <a:cs typeface="Arial"/>
              </a:rPr>
              <a:t>i</a:t>
            </a:r>
            <a:r>
              <a:rPr sz="2800" spc="-5" dirty="0">
                <a:latin typeface="Arial"/>
                <a:cs typeface="Arial"/>
              </a:rPr>
              <a:t>a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e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a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4967" y="666749"/>
            <a:ext cx="508952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Arial"/>
                <a:cs typeface="Arial"/>
              </a:rPr>
              <a:t>intolerância propagada através  </a:t>
            </a:r>
            <a:r>
              <a:rPr sz="2800" spc="-5" dirty="0">
                <a:latin typeface="Arial"/>
                <a:cs typeface="Arial"/>
              </a:rPr>
              <a:t>da mídia </a:t>
            </a:r>
            <a:r>
              <a:rPr sz="2800" dirty="0">
                <a:latin typeface="Arial"/>
                <a:cs typeface="Arial"/>
              </a:rPr>
              <a:t>corporativa, que  dissemina </a:t>
            </a:r>
            <a:r>
              <a:rPr sz="2800" spc="-5" dirty="0">
                <a:latin typeface="Arial"/>
                <a:cs typeface="Arial"/>
              </a:rPr>
              <a:t>o </a:t>
            </a:r>
            <a:r>
              <a:rPr sz="2800" dirty="0">
                <a:latin typeface="Arial"/>
                <a:cs typeface="Arial"/>
              </a:rPr>
              <a:t>que conhecemos  por </a:t>
            </a:r>
            <a:r>
              <a:rPr sz="2800" spc="-5" dirty="0">
                <a:latin typeface="Arial"/>
                <a:cs typeface="Arial"/>
              </a:rPr>
              <a:t>Cultura do</a:t>
            </a:r>
            <a:r>
              <a:rPr sz="2800" spc="3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Medo.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7828" y="3028188"/>
            <a:ext cx="6134100" cy="35783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086855" y="0"/>
            <a:ext cx="6105144" cy="66354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8739" y="6283248"/>
            <a:ext cx="627634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40" dirty="0">
                <a:latin typeface="Arial"/>
                <a:cs typeface="Arial"/>
              </a:rPr>
              <a:t>https://4.bp.blogspot.com/-SvrIZCy-  </a:t>
            </a:r>
            <a:r>
              <a:rPr sz="1100" spc="-65" dirty="0">
                <a:latin typeface="Arial"/>
                <a:cs typeface="Arial"/>
              </a:rPr>
              <a:t>dT0/V3g21Pt2pOI/AAAAAAAABJ4/gOV2zbC9gUAr698nXyEn5wtfgyyH10d3ACKgB/s1600/10313308_17571593  </a:t>
            </a:r>
            <a:r>
              <a:rPr sz="1100" spc="-55" dirty="0">
                <a:latin typeface="Arial"/>
                <a:cs typeface="Arial"/>
              </a:rPr>
              <a:t>64510818_7493722021855040369_n.jpg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55151" y="6404864"/>
            <a:ext cx="310324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50" dirty="0">
                <a:latin typeface="Arial"/>
                <a:cs typeface="Arial"/>
              </a:rPr>
              <a:t>https://3.bp.blogspot.com/_PzqA5FHfo1Q/S35xCAAu-  </a:t>
            </a:r>
            <a:r>
              <a:rPr sz="1100" spc="-55" dirty="0">
                <a:latin typeface="Arial"/>
                <a:cs typeface="Arial"/>
              </a:rPr>
              <a:t>cI/AAAAAAAABmI/3ViGQq2pE_Y/s400/trauma.jpg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1271" y="254116"/>
            <a:ext cx="6541315" cy="63513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386694" y="145370"/>
            <a:ext cx="4510082" cy="42066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58000" y="4511040"/>
            <a:ext cx="5163311" cy="20695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6606337"/>
            <a:ext cx="51581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latin typeface="Arial"/>
                <a:cs typeface="Arial"/>
                <a:hlinkClick r:id="rId5"/>
              </a:rPr>
              <a:t>http://archivo.eluniversal.com.mx/graficos/imagenes/region_homicidios_620px.gif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18503" y="4274058"/>
            <a:ext cx="534797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Arial"/>
                <a:cs typeface="Arial"/>
                <a:hlinkClick r:id="rId6"/>
              </a:rPr>
              <a:t>http://www.smokebuddies.com.br/wp-content/uploads/2017/10/infografico-reformatado.gif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75628" y="6529527"/>
            <a:ext cx="592582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35" dirty="0">
                <a:latin typeface="Arial"/>
                <a:cs typeface="Arial"/>
              </a:rPr>
              <a:t>https://</a:t>
            </a:r>
            <a:r>
              <a:rPr sz="1100" spc="-35" dirty="0">
                <a:latin typeface="Arial"/>
                <a:cs typeface="Arial"/>
                <a:hlinkClick r:id="rId7"/>
              </a:rPr>
              <a:t>www.facebook.com/redeinfoa/photos/a.553254278117007.1073741829.550092565099845/16 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-40" dirty="0">
                <a:latin typeface="Arial"/>
                <a:cs typeface="Arial"/>
              </a:rPr>
              <a:t>74678395974584/?type=3&amp;theater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6868" y="70103"/>
            <a:ext cx="12018645" cy="6692265"/>
          </a:xfrm>
          <a:custGeom>
            <a:avLst/>
            <a:gdLst/>
            <a:ahLst/>
            <a:cxnLst/>
            <a:rect l="l" t="t" r="r" b="b"/>
            <a:pathLst>
              <a:path w="12018645" h="6692265">
                <a:moveTo>
                  <a:pt x="0" y="329819"/>
                </a:moveTo>
                <a:lnTo>
                  <a:pt x="3576" y="281088"/>
                </a:lnTo>
                <a:lnTo>
                  <a:pt x="13965" y="234576"/>
                </a:lnTo>
                <a:lnTo>
                  <a:pt x="30656" y="190791"/>
                </a:lnTo>
                <a:lnTo>
                  <a:pt x="53139" y="150245"/>
                </a:lnTo>
                <a:lnTo>
                  <a:pt x="80905" y="113448"/>
                </a:lnTo>
                <a:lnTo>
                  <a:pt x="113441" y="80911"/>
                </a:lnTo>
                <a:lnTo>
                  <a:pt x="150240" y="53144"/>
                </a:lnTo>
                <a:lnTo>
                  <a:pt x="190789" y="30660"/>
                </a:lnTo>
                <a:lnTo>
                  <a:pt x="234580" y="13967"/>
                </a:lnTo>
                <a:lnTo>
                  <a:pt x="281102" y="3576"/>
                </a:lnTo>
                <a:lnTo>
                  <a:pt x="329844" y="0"/>
                </a:lnTo>
                <a:lnTo>
                  <a:pt x="11688445" y="0"/>
                </a:lnTo>
                <a:lnTo>
                  <a:pt x="11737175" y="3576"/>
                </a:lnTo>
                <a:lnTo>
                  <a:pt x="11783687" y="13967"/>
                </a:lnTo>
                <a:lnTo>
                  <a:pt x="11827472" y="30660"/>
                </a:lnTo>
                <a:lnTo>
                  <a:pt x="11868018" y="53144"/>
                </a:lnTo>
                <a:lnTo>
                  <a:pt x="11904815" y="80911"/>
                </a:lnTo>
                <a:lnTo>
                  <a:pt x="11937352" y="113448"/>
                </a:lnTo>
                <a:lnTo>
                  <a:pt x="11965119" y="150245"/>
                </a:lnTo>
                <a:lnTo>
                  <a:pt x="11987603" y="190791"/>
                </a:lnTo>
                <a:lnTo>
                  <a:pt x="12004296" y="234576"/>
                </a:lnTo>
                <a:lnTo>
                  <a:pt x="12014687" y="281088"/>
                </a:lnTo>
                <a:lnTo>
                  <a:pt x="12018264" y="329819"/>
                </a:lnTo>
                <a:lnTo>
                  <a:pt x="12018264" y="6362039"/>
                </a:lnTo>
                <a:lnTo>
                  <a:pt x="12014687" y="6410781"/>
                </a:lnTo>
                <a:lnTo>
                  <a:pt x="12004296" y="6457303"/>
                </a:lnTo>
                <a:lnTo>
                  <a:pt x="11987603" y="6501094"/>
                </a:lnTo>
                <a:lnTo>
                  <a:pt x="11965119" y="6541643"/>
                </a:lnTo>
                <a:lnTo>
                  <a:pt x="11937352" y="6578442"/>
                </a:lnTo>
                <a:lnTo>
                  <a:pt x="11904815" y="6610978"/>
                </a:lnTo>
                <a:lnTo>
                  <a:pt x="11868018" y="6638744"/>
                </a:lnTo>
                <a:lnTo>
                  <a:pt x="11827472" y="6661227"/>
                </a:lnTo>
                <a:lnTo>
                  <a:pt x="11783687" y="6677918"/>
                </a:lnTo>
                <a:lnTo>
                  <a:pt x="11737175" y="6688307"/>
                </a:lnTo>
                <a:lnTo>
                  <a:pt x="11688445" y="6691884"/>
                </a:lnTo>
                <a:lnTo>
                  <a:pt x="329844" y="6691884"/>
                </a:lnTo>
                <a:lnTo>
                  <a:pt x="281102" y="6688307"/>
                </a:lnTo>
                <a:lnTo>
                  <a:pt x="234580" y="6677918"/>
                </a:lnTo>
                <a:lnTo>
                  <a:pt x="190789" y="6661227"/>
                </a:lnTo>
                <a:lnTo>
                  <a:pt x="150240" y="6638744"/>
                </a:lnTo>
                <a:lnTo>
                  <a:pt x="113441" y="6610978"/>
                </a:lnTo>
                <a:lnTo>
                  <a:pt x="80905" y="6578442"/>
                </a:lnTo>
                <a:lnTo>
                  <a:pt x="53139" y="6541643"/>
                </a:lnTo>
                <a:lnTo>
                  <a:pt x="30656" y="6501094"/>
                </a:lnTo>
                <a:lnTo>
                  <a:pt x="13965" y="6457303"/>
                </a:lnTo>
                <a:lnTo>
                  <a:pt x="3576" y="6410781"/>
                </a:lnTo>
                <a:lnTo>
                  <a:pt x="0" y="6362039"/>
                </a:lnTo>
                <a:lnTo>
                  <a:pt x="0" y="329819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6857998"/>
                </a:moveTo>
                <a:lnTo>
                  <a:pt x="12192000" y="0"/>
                </a:lnTo>
                <a:lnTo>
                  <a:pt x="0" y="0"/>
                </a:lnTo>
                <a:lnTo>
                  <a:pt x="0" y="6857998"/>
                </a:lnTo>
                <a:lnTo>
                  <a:pt x="12192000" y="6857998"/>
                </a:lnTo>
                <a:close/>
              </a:path>
            </a:pathLst>
          </a:custGeom>
          <a:solidFill>
            <a:srgbClr val="FFFFFF">
              <a:alpha val="7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242566" y="861136"/>
            <a:ext cx="8416290" cy="1368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69745" marR="5080" indent="-175768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latin typeface="Arial"/>
                <a:cs typeface="Arial"/>
              </a:rPr>
              <a:t>Medidas sócio educacionais</a:t>
            </a:r>
            <a:r>
              <a:rPr sz="4400" b="1" spc="-60" dirty="0">
                <a:latin typeface="Arial"/>
                <a:cs typeface="Arial"/>
              </a:rPr>
              <a:t> </a:t>
            </a:r>
            <a:r>
              <a:rPr sz="4400" b="1" spc="-5" dirty="0">
                <a:latin typeface="Arial"/>
                <a:cs typeface="Arial"/>
              </a:rPr>
              <a:t>no  </a:t>
            </a:r>
            <a:r>
              <a:rPr sz="4400" b="1" dirty="0">
                <a:latin typeface="Arial"/>
                <a:cs typeface="Arial"/>
              </a:rPr>
              <a:t>pós-golpe de</a:t>
            </a:r>
            <a:r>
              <a:rPr sz="4400" b="1" spc="-30" dirty="0">
                <a:latin typeface="Arial"/>
                <a:cs typeface="Arial"/>
              </a:rPr>
              <a:t> </a:t>
            </a:r>
            <a:r>
              <a:rPr sz="4400" b="1" dirty="0">
                <a:latin typeface="Arial"/>
                <a:cs typeface="Arial"/>
              </a:rPr>
              <a:t>2016</a:t>
            </a:r>
            <a:endParaRPr sz="4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68436" y="4177619"/>
            <a:ext cx="3441065" cy="2221865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1544320">
              <a:lnSpc>
                <a:spcPct val="100000"/>
              </a:lnSpc>
              <a:spcBef>
                <a:spcPts val="1545"/>
              </a:spcBef>
            </a:pPr>
            <a:r>
              <a:rPr sz="2400" b="1" i="1" dirty="0">
                <a:latin typeface="Arial"/>
                <a:cs typeface="Arial"/>
              </a:rPr>
              <a:t>Alice</a:t>
            </a:r>
            <a:r>
              <a:rPr sz="2400" b="1" i="1" spc="-8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Stenzel</a:t>
            </a:r>
            <a:endParaRPr sz="2400">
              <a:latin typeface="Arial"/>
              <a:cs typeface="Arial"/>
            </a:endParaRPr>
          </a:p>
          <a:p>
            <a:pPr marL="12700" marR="5080" indent="1515110" algn="r">
              <a:lnSpc>
                <a:spcPct val="150000"/>
              </a:lnSpc>
            </a:pPr>
            <a:r>
              <a:rPr sz="2400" b="1" i="1" spc="-5" dirty="0">
                <a:latin typeface="Arial"/>
                <a:cs typeface="Arial"/>
              </a:rPr>
              <a:t>Aline</a:t>
            </a:r>
            <a:r>
              <a:rPr sz="2400" b="1" i="1" spc="-6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Stenzel </a:t>
            </a:r>
            <a:r>
              <a:rPr sz="2400" b="1" i="1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Ana Paula</a:t>
            </a:r>
            <a:r>
              <a:rPr sz="2400" b="1" i="1" spc="-45" dirty="0">
                <a:latin typeface="Arial"/>
                <a:cs typeface="Arial"/>
              </a:rPr>
              <a:t> </a:t>
            </a:r>
            <a:r>
              <a:rPr sz="2400" b="1" i="1" spc="-15" dirty="0">
                <a:latin typeface="Arial"/>
                <a:cs typeface="Arial"/>
              </a:rPr>
              <a:t>Vieira</a:t>
            </a:r>
            <a:r>
              <a:rPr sz="2400" b="1" i="1" spc="-4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Pinto  </a:t>
            </a:r>
            <a:r>
              <a:rPr sz="2400" b="1" i="1" spc="-15" dirty="0">
                <a:latin typeface="Arial"/>
                <a:cs typeface="Arial"/>
              </a:rPr>
              <a:t>Vanessa </a:t>
            </a:r>
            <a:r>
              <a:rPr sz="2400" b="1" i="1" spc="-5" dirty="0">
                <a:latin typeface="Arial"/>
                <a:cs typeface="Arial"/>
              </a:rPr>
              <a:t>Luana</a:t>
            </a:r>
            <a:r>
              <a:rPr sz="2400" b="1" i="1" spc="-2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Schmitt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5343" y="70103"/>
            <a:ext cx="12018645" cy="6693534"/>
          </a:xfrm>
          <a:custGeom>
            <a:avLst/>
            <a:gdLst/>
            <a:ahLst/>
            <a:cxnLst/>
            <a:rect l="l" t="t" r="r" b="b"/>
            <a:pathLst>
              <a:path w="12018645" h="6693534">
                <a:moveTo>
                  <a:pt x="0" y="329946"/>
                </a:moveTo>
                <a:lnTo>
                  <a:pt x="3577" y="281184"/>
                </a:lnTo>
                <a:lnTo>
                  <a:pt x="13968" y="234645"/>
                </a:lnTo>
                <a:lnTo>
                  <a:pt x="30664" y="190840"/>
                </a:lnTo>
                <a:lnTo>
                  <a:pt x="53153" y="150277"/>
                </a:lnTo>
                <a:lnTo>
                  <a:pt x="80925" y="113468"/>
                </a:lnTo>
                <a:lnTo>
                  <a:pt x="113469" y="80923"/>
                </a:lnTo>
                <a:lnTo>
                  <a:pt x="150276" y="53151"/>
                </a:lnTo>
                <a:lnTo>
                  <a:pt x="190835" y="30662"/>
                </a:lnTo>
                <a:lnTo>
                  <a:pt x="234636" y="13967"/>
                </a:lnTo>
                <a:lnTo>
                  <a:pt x="281168" y="3576"/>
                </a:lnTo>
                <a:lnTo>
                  <a:pt x="329920" y="0"/>
                </a:lnTo>
                <a:lnTo>
                  <a:pt x="11688317" y="0"/>
                </a:lnTo>
                <a:lnTo>
                  <a:pt x="11737079" y="3576"/>
                </a:lnTo>
                <a:lnTo>
                  <a:pt x="11783618" y="13967"/>
                </a:lnTo>
                <a:lnTo>
                  <a:pt x="11827423" y="30662"/>
                </a:lnTo>
                <a:lnTo>
                  <a:pt x="11867986" y="53151"/>
                </a:lnTo>
                <a:lnTo>
                  <a:pt x="11904795" y="80923"/>
                </a:lnTo>
                <a:lnTo>
                  <a:pt x="11937340" y="113468"/>
                </a:lnTo>
                <a:lnTo>
                  <a:pt x="11965112" y="150277"/>
                </a:lnTo>
                <a:lnTo>
                  <a:pt x="11987601" y="190840"/>
                </a:lnTo>
                <a:lnTo>
                  <a:pt x="12004296" y="234645"/>
                </a:lnTo>
                <a:lnTo>
                  <a:pt x="12014687" y="281184"/>
                </a:lnTo>
                <a:lnTo>
                  <a:pt x="12018264" y="329946"/>
                </a:lnTo>
                <a:lnTo>
                  <a:pt x="12018264" y="6363487"/>
                </a:lnTo>
                <a:lnTo>
                  <a:pt x="12014687" y="6412239"/>
                </a:lnTo>
                <a:lnTo>
                  <a:pt x="12004296" y="6458771"/>
                </a:lnTo>
                <a:lnTo>
                  <a:pt x="11987601" y="6502572"/>
                </a:lnTo>
                <a:lnTo>
                  <a:pt x="11965112" y="6543131"/>
                </a:lnTo>
                <a:lnTo>
                  <a:pt x="11937340" y="6579938"/>
                </a:lnTo>
                <a:lnTo>
                  <a:pt x="11904795" y="6612482"/>
                </a:lnTo>
                <a:lnTo>
                  <a:pt x="11867986" y="6640254"/>
                </a:lnTo>
                <a:lnTo>
                  <a:pt x="11827423" y="6662743"/>
                </a:lnTo>
                <a:lnTo>
                  <a:pt x="11783618" y="6679439"/>
                </a:lnTo>
                <a:lnTo>
                  <a:pt x="11737079" y="6689830"/>
                </a:lnTo>
                <a:lnTo>
                  <a:pt x="11688317" y="6693408"/>
                </a:lnTo>
                <a:lnTo>
                  <a:pt x="329920" y="6693408"/>
                </a:lnTo>
                <a:lnTo>
                  <a:pt x="281168" y="6689830"/>
                </a:lnTo>
                <a:lnTo>
                  <a:pt x="234636" y="6679439"/>
                </a:lnTo>
                <a:lnTo>
                  <a:pt x="190835" y="6662743"/>
                </a:lnTo>
                <a:lnTo>
                  <a:pt x="150276" y="6640254"/>
                </a:lnTo>
                <a:lnTo>
                  <a:pt x="113469" y="6612482"/>
                </a:lnTo>
                <a:lnTo>
                  <a:pt x="80925" y="6579938"/>
                </a:lnTo>
                <a:lnTo>
                  <a:pt x="53153" y="6543131"/>
                </a:lnTo>
                <a:lnTo>
                  <a:pt x="30664" y="6502572"/>
                </a:lnTo>
                <a:lnTo>
                  <a:pt x="13968" y="6458771"/>
                </a:lnTo>
                <a:lnTo>
                  <a:pt x="3577" y="6412239"/>
                </a:lnTo>
                <a:lnTo>
                  <a:pt x="0" y="6363487"/>
                </a:lnTo>
                <a:lnTo>
                  <a:pt x="0" y="32994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73960" y="80898"/>
            <a:ext cx="885507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50185" marR="5080" indent="-2737485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FF0000"/>
                </a:solidFill>
                <a:latin typeface="Arial"/>
                <a:cs typeface="Arial"/>
              </a:rPr>
              <a:t>Medidas sócio educacionais no </a:t>
            </a:r>
            <a:r>
              <a:rPr sz="4000" b="1" spc="-10" dirty="0">
                <a:solidFill>
                  <a:srgbClr val="FF0000"/>
                </a:solidFill>
                <a:latin typeface="Arial"/>
                <a:cs typeface="Arial"/>
              </a:rPr>
              <a:t>pós-  </a:t>
            </a:r>
            <a:r>
              <a:rPr sz="4000" b="1" spc="-5" dirty="0">
                <a:solidFill>
                  <a:srgbClr val="FF0000"/>
                </a:solidFill>
                <a:latin typeface="Arial"/>
                <a:cs typeface="Arial"/>
              </a:rPr>
              <a:t>golpe de</a:t>
            </a:r>
            <a:r>
              <a:rPr sz="40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00" b="1" spc="-5" dirty="0">
                <a:solidFill>
                  <a:srgbClr val="FF0000"/>
                </a:solidFill>
                <a:latin typeface="Arial"/>
                <a:cs typeface="Arial"/>
              </a:rPr>
              <a:t>2016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7471" y="1632808"/>
            <a:ext cx="9441180" cy="397446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705"/>
              </a:spcBef>
              <a:buClr>
                <a:srgbClr val="D24717"/>
              </a:buClr>
              <a:buSzPct val="83928"/>
              <a:buChar char=""/>
              <a:tabLst>
                <a:tab pos="287020" algn="l"/>
              </a:tabLst>
            </a:pPr>
            <a:r>
              <a:rPr sz="2800" spc="-5" dirty="0">
                <a:latin typeface="Arial"/>
                <a:cs typeface="Arial"/>
              </a:rPr>
              <a:t>Projeto </a:t>
            </a:r>
            <a:r>
              <a:rPr sz="2800" dirty="0">
                <a:latin typeface="Arial"/>
                <a:cs typeface="Arial"/>
              </a:rPr>
              <a:t>de </a:t>
            </a:r>
            <a:r>
              <a:rPr sz="2800" spc="-5" dirty="0">
                <a:latin typeface="Arial"/>
                <a:cs typeface="Arial"/>
              </a:rPr>
              <a:t>Lei Escola Sem</a:t>
            </a:r>
            <a:r>
              <a:rPr sz="2800" spc="4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Partido</a:t>
            </a:r>
            <a:endParaRPr sz="280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3928"/>
              <a:buChar char=""/>
              <a:tabLst>
                <a:tab pos="287020" algn="l"/>
              </a:tabLst>
            </a:pPr>
            <a:r>
              <a:rPr sz="2800" spc="-10" dirty="0">
                <a:latin typeface="Arial"/>
                <a:cs typeface="Arial"/>
              </a:rPr>
              <a:t>PEC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241</a:t>
            </a:r>
            <a:endParaRPr sz="280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3928"/>
              <a:buChar char=""/>
              <a:tabLst>
                <a:tab pos="287020" algn="l"/>
              </a:tabLst>
            </a:pPr>
            <a:r>
              <a:rPr sz="2800" spc="-5" dirty="0">
                <a:latin typeface="Arial"/>
                <a:cs typeface="Arial"/>
              </a:rPr>
              <a:t>Reforma</a:t>
            </a:r>
            <a:r>
              <a:rPr sz="2800" spc="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trabalhista</a:t>
            </a:r>
            <a:endParaRPr sz="280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3928"/>
              <a:buChar char=""/>
              <a:tabLst>
                <a:tab pos="287020" algn="l"/>
              </a:tabLst>
            </a:pPr>
            <a:r>
              <a:rPr sz="2800" spc="-5" dirty="0">
                <a:latin typeface="Arial"/>
                <a:cs typeface="Arial"/>
              </a:rPr>
              <a:t>Reforma na</a:t>
            </a:r>
            <a:r>
              <a:rPr sz="2800" spc="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previdência</a:t>
            </a:r>
            <a:endParaRPr sz="280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3928"/>
              <a:buChar char=""/>
              <a:tabLst>
                <a:tab pos="287020" algn="l"/>
              </a:tabLst>
            </a:pPr>
            <a:r>
              <a:rPr sz="2800" spc="-5" dirty="0">
                <a:latin typeface="Arial"/>
                <a:cs typeface="Arial"/>
              </a:rPr>
              <a:t>Reforma do Ensino</a:t>
            </a:r>
            <a:r>
              <a:rPr sz="2800" spc="6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Médio</a:t>
            </a:r>
            <a:endParaRPr sz="280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3928"/>
              <a:buChar char=""/>
              <a:tabLst>
                <a:tab pos="287020" algn="l"/>
              </a:tabLst>
            </a:pPr>
            <a:r>
              <a:rPr sz="2800" dirty="0">
                <a:latin typeface="Arial"/>
                <a:cs typeface="Arial"/>
              </a:rPr>
              <a:t>Lei </a:t>
            </a:r>
            <a:r>
              <a:rPr sz="2800" spc="-5" dirty="0">
                <a:latin typeface="Arial"/>
                <a:cs typeface="Arial"/>
              </a:rPr>
              <a:t>Antiterrorismo (Lei </a:t>
            </a:r>
            <a:r>
              <a:rPr sz="2800" dirty="0">
                <a:latin typeface="Arial"/>
                <a:cs typeface="Arial"/>
              </a:rPr>
              <a:t>nº 13.260, </a:t>
            </a:r>
            <a:r>
              <a:rPr sz="2800" spc="-5" dirty="0">
                <a:latin typeface="Arial"/>
                <a:cs typeface="Arial"/>
              </a:rPr>
              <a:t>sancionada em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2016)</a:t>
            </a:r>
            <a:endParaRPr sz="2800">
              <a:latin typeface="Arial"/>
              <a:cs typeface="Arial"/>
            </a:endParaRPr>
          </a:p>
          <a:p>
            <a:pPr marL="287020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3928"/>
              <a:buChar char=""/>
              <a:tabLst>
                <a:tab pos="287020" algn="l"/>
              </a:tabLst>
            </a:pPr>
            <a:r>
              <a:rPr sz="2800" dirty="0">
                <a:latin typeface="Arial"/>
                <a:cs typeface="Arial"/>
              </a:rPr>
              <a:t>Lei </a:t>
            </a:r>
            <a:r>
              <a:rPr sz="2800" spc="-5" dirty="0">
                <a:latin typeface="Arial"/>
                <a:cs typeface="Arial"/>
              </a:rPr>
              <a:t>da </a:t>
            </a:r>
            <a:r>
              <a:rPr sz="2800" dirty="0">
                <a:latin typeface="Arial"/>
                <a:cs typeface="Arial"/>
              </a:rPr>
              <a:t>Mordaça (Lei nº 13.188, </a:t>
            </a:r>
            <a:r>
              <a:rPr sz="2800" spc="-5" dirty="0">
                <a:latin typeface="Arial"/>
                <a:cs typeface="Arial"/>
              </a:rPr>
              <a:t>sancionada </a:t>
            </a:r>
            <a:r>
              <a:rPr sz="2800" dirty="0">
                <a:latin typeface="Arial"/>
                <a:cs typeface="Arial"/>
              </a:rPr>
              <a:t>em </a:t>
            </a:r>
            <a:r>
              <a:rPr sz="2800" spc="-55" dirty="0">
                <a:latin typeface="Arial"/>
                <a:cs typeface="Arial"/>
              </a:rPr>
              <a:t>novembro  </a:t>
            </a:r>
            <a:r>
              <a:rPr sz="2800" dirty="0">
                <a:latin typeface="Arial"/>
                <a:cs typeface="Arial"/>
              </a:rPr>
              <a:t>de 2015).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5343" y="70103"/>
            <a:ext cx="12018645" cy="6693534"/>
          </a:xfrm>
          <a:custGeom>
            <a:avLst/>
            <a:gdLst/>
            <a:ahLst/>
            <a:cxnLst/>
            <a:rect l="l" t="t" r="r" b="b"/>
            <a:pathLst>
              <a:path w="12018645" h="6693534">
                <a:moveTo>
                  <a:pt x="0" y="329946"/>
                </a:moveTo>
                <a:lnTo>
                  <a:pt x="3577" y="281184"/>
                </a:lnTo>
                <a:lnTo>
                  <a:pt x="13968" y="234645"/>
                </a:lnTo>
                <a:lnTo>
                  <a:pt x="30664" y="190840"/>
                </a:lnTo>
                <a:lnTo>
                  <a:pt x="53153" y="150277"/>
                </a:lnTo>
                <a:lnTo>
                  <a:pt x="80925" y="113468"/>
                </a:lnTo>
                <a:lnTo>
                  <a:pt x="113469" y="80923"/>
                </a:lnTo>
                <a:lnTo>
                  <a:pt x="150276" y="53151"/>
                </a:lnTo>
                <a:lnTo>
                  <a:pt x="190835" y="30662"/>
                </a:lnTo>
                <a:lnTo>
                  <a:pt x="234636" y="13967"/>
                </a:lnTo>
                <a:lnTo>
                  <a:pt x="281168" y="3576"/>
                </a:lnTo>
                <a:lnTo>
                  <a:pt x="329920" y="0"/>
                </a:lnTo>
                <a:lnTo>
                  <a:pt x="11688317" y="0"/>
                </a:lnTo>
                <a:lnTo>
                  <a:pt x="11737079" y="3576"/>
                </a:lnTo>
                <a:lnTo>
                  <a:pt x="11783618" y="13967"/>
                </a:lnTo>
                <a:lnTo>
                  <a:pt x="11827423" y="30662"/>
                </a:lnTo>
                <a:lnTo>
                  <a:pt x="11867986" y="53151"/>
                </a:lnTo>
                <a:lnTo>
                  <a:pt x="11904795" y="80923"/>
                </a:lnTo>
                <a:lnTo>
                  <a:pt x="11937340" y="113468"/>
                </a:lnTo>
                <a:lnTo>
                  <a:pt x="11965112" y="150277"/>
                </a:lnTo>
                <a:lnTo>
                  <a:pt x="11987601" y="190840"/>
                </a:lnTo>
                <a:lnTo>
                  <a:pt x="12004296" y="234645"/>
                </a:lnTo>
                <a:lnTo>
                  <a:pt x="12014687" y="281184"/>
                </a:lnTo>
                <a:lnTo>
                  <a:pt x="12018264" y="329946"/>
                </a:lnTo>
                <a:lnTo>
                  <a:pt x="12018264" y="6363487"/>
                </a:lnTo>
                <a:lnTo>
                  <a:pt x="12014687" y="6412239"/>
                </a:lnTo>
                <a:lnTo>
                  <a:pt x="12004296" y="6458771"/>
                </a:lnTo>
                <a:lnTo>
                  <a:pt x="11987601" y="6502572"/>
                </a:lnTo>
                <a:lnTo>
                  <a:pt x="11965112" y="6543131"/>
                </a:lnTo>
                <a:lnTo>
                  <a:pt x="11937340" y="6579938"/>
                </a:lnTo>
                <a:lnTo>
                  <a:pt x="11904795" y="6612482"/>
                </a:lnTo>
                <a:lnTo>
                  <a:pt x="11867986" y="6640254"/>
                </a:lnTo>
                <a:lnTo>
                  <a:pt x="11827423" y="6662743"/>
                </a:lnTo>
                <a:lnTo>
                  <a:pt x="11783618" y="6679439"/>
                </a:lnTo>
                <a:lnTo>
                  <a:pt x="11737079" y="6689830"/>
                </a:lnTo>
                <a:lnTo>
                  <a:pt x="11688317" y="6693408"/>
                </a:lnTo>
                <a:lnTo>
                  <a:pt x="329920" y="6693408"/>
                </a:lnTo>
                <a:lnTo>
                  <a:pt x="281168" y="6689830"/>
                </a:lnTo>
                <a:lnTo>
                  <a:pt x="234636" y="6679439"/>
                </a:lnTo>
                <a:lnTo>
                  <a:pt x="190835" y="6662743"/>
                </a:lnTo>
                <a:lnTo>
                  <a:pt x="150276" y="6640254"/>
                </a:lnTo>
                <a:lnTo>
                  <a:pt x="113469" y="6612482"/>
                </a:lnTo>
                <a:lnTo>
                  <a:pt x="80925" y="6579938"/>
                </a:lnTo>
                <a:lnTo>
                  <a:pt x="53153" y="6543131"/>
                </a:lnTo>
                <a:lnTo>
                  <a:pt x="30664" y="6502572"/>
                </a:lnTo>
                <a:lnTo>
                  <a:pt x="13968" y="6458771"/>
                </a:lnTo>
                <a:lnTo>
                  <a:pt x="3577" y="6412239"/>
                </a:lnTo>
                <a:lnTo>
                  <a:pt x="0" y="6363487"/>
                </a:lnTo>
                <a:lnTo>
                  <a:pt x="0" y="32994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714" y="460375"/>
            <a:ext cx="518541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FF0000"/>
                </a:solidFill>
                <a:latin typeface="Arial"/>
                <a:cs typeface="Arial"/>
              </a:rPr>
              <a:t>Escola sem</a:t>
            </a:r>
            <a:r>
              <a:rPr sz="4400" b="1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00" b="1" dirty="0">
                <a:solidFill>
                  <a:srgbClr val="FF0000"/>
                </a:solidFill>
                <a:latin typeface="Arial"/>
                <a:cs typeface="Arial"/>
              </a:rPr>
              <a:t>Partido</a:t>
            </a:r>
            <a:endParaRPr sz="4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16984" y="1795653"/>
            <a:ext cx="18275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1380" algn="l"/>
              </a:tabLst>
            </a:pPr>
            <a:r>
              <a:rPr sz="3000" spc="-5" dirty="0">
                <a:latin typeface="Arial"/>
                <a:cs typeface="Arial"/>
              </a:rPr>
              <a:t>Lei	</a:t>
            </a:r>
            <a:r>
              <a:rPr sz="3000" spc="5" dirty="0">
                <a:latin typeface="Arial"/>
                <a:cs typeface="Arial"/>
              </a:rPr>
              <a:t>c</a:t>
            </a:r>
            <a:r>
              <a:rPr sz="3000" spc="-5" dirty="0">
                <a:latin typeface="Arial"/>
                <a:cs typeface="Arial"/>
              </a:rPr>
              <a:t>omo</a:t>
            </a:r>
            <a:endParaRPr sz="3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78270" y="1795653"/>
            <a:ext cx="14020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77290" algn="l"/>
              </a:tabLst>
            </a:pPr>
            <a:r>
              <a:rPr sz="3000" spc="-5" dirty="0">
                <a:latin typeface="Arial"/>
                <a:cs typeface="Arial"/>
              </a:rPr>
              <a:t>esse	é</a:t>
            </a:r>
            <a:endParaRPr sz="3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16010" y="1795653"/>
            <a:ext cx="7664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latin typeface="Arial"/>
                <a:cs typeface="Arial"/>
              </a:rPr>
              <a:t>uma</a:t>
            </a:r>
            <a:endParaRPr sz="3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16339" y="1795653"/>
            <a:ext cx="21863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57655" algn="l"/>
              </a:tabLst>
            </a:pPr>
            <a:r>
              <a:rPr sz="3000" spc="-5" dirty="0">
                <a:latin typeface="Arial"/>
                <a:cs typeface="Arial"/>
              </a:rPr>
              <a:t>afronta	a</a:t>
            </a:r>
            <a:r>
              <a:rPr sz="3000" dirty="0">
                <a:latin typeface="Arial"/>
                <a:cs typeface="Arial"/>
              </a:rPr>
              <a:t>os</a:t>
            </a:r>
            <a:endParaRPr sz="3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1375" y="1795653"/>
            <a:ext cx="324294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5080" indent="-274320">
              <a:lnSpc>
                <a:spcPct val="100000"/>
              </a:lnSpc>
              <a:spcBef>
                <a:spcPts val="100"/>
              </a:spcBef>
              <a:tabLst>
                <a:tab pos="1238885" algn="l"/>
                <a:tab pos="2806065" algn="l"/>
              </a:tabLst>
            </a:pPr>
            <a:r>
              <a:rPr sz="2550" spc="-675" dirty="0">
                <a:solidFill>
                  <a:srgbClr val="D24717"/>
                </a:solidFill>
                <a:latin typeface="Arial"/>
                <a:cs typeface="Arial"/>
              </a:rPr>
              <a:t></a:t>
            </a:r>
            <a:r>
              <a:rPr sz="2550" spc="40" dirty="0">
                <a:solidFill>
                  <a:srgbClr val="D24717"/>
                </a:solidFill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U</a:t>
            </a:r>
            <a:r>
              <a:rPr sz="3000" spc="-5" dirty="0">
                <a:latin typeface="Arial"/>
                <a:cs typeface="Arial"/>
              </a:rPr>
              <a:t>m</a:t>
            </a:r>
            <a:r>
              <a:rPr sz="3000" dirty="0">
                <a:latin typeface="Arial"/>
                <a:cs typeface="Arial"/>
              </a:rPr>
              <a:t>	</a:t>
            </a:r>
            <a:r>
              <a:rPr sz="3000" spc="-5" dirty="0">
                <a:latin typeface="Arial"/>
                <a:cs typeface="Arial"/>
              </a:rPr>
              <a:t>Projeto</a:t>
            </a:r>
            <a:r>
              <a:rPr sz="3000" dirty="0">
                <a:latin typeface="Arial"/>
                <a:cs typeface="Arial"/>
              </a:rPr>
              <a:t>	</a:t>
            </a:r>
            <a:r>
              <a:rPr sz="3000" spc="-5" dirty="0">
                <a:latin typeface="Arial"/>
                <a:cs typeface="Arial"/>
              </a:rPr>
              <a:t>de  trabalhadores,</a:t>
            </a:r>
            <a:endParaRPr sz="3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13479" y="2252548"/>
            <a:ext cx="162623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00810" algn="l"/>
              </a:tabLst>
            </a:pPr>
            <a:r>
              <a:rPr sz="3000" dirty="0">
                <a:latin typeface="Arial"/>
                <a:cs typeface="Arial"/>
              </a:rPr>
              <a:t>al</a:t>
            </a:r>
            <a:r>
              <a:rPr sz="3000" spc="-10" dirty="0">
                <a:latin typeface="Arial"/>
                <a:cs typeface="Arial"/>
              </a:rPr>
              <a:t>u</a:t>
            </a:r>
            <a:r>
              <a:rPr sz="3000" dirty="0">
                <a:latin typeface="Arial"/>
                <a:cs typeface="Arial"/>
              </a:rPr>
              <a:t>nos	e</a:t>
            </a:r>
            <a:endParaRPr sz="3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79109" y="2252548"/>
            <a:ext cx="201612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latin typeface="Arial"/>
                <a:cs typeface="Arial"/>
              </a:rPr>
              <a:t>professores</a:t>
            </a:r>
            <a:endParaRPr sz="3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15695" y="2710434"/>
            <a:ext cx="71996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80285" algn="l"/>
                <a:tab pos="2964815" algn="l"/>
                <a:tab pos="5170170" algn="l"/>
                <a:tab pos="6339205" algn="l"/>
              </a:tabLst>
            </a:pPr>
            <a:r>
              <a:rPr sz="3000" spc="-5" dirty="0">
                <a:latin typeface="Arial"/>
                <a:cs typeface="Arial"/>
              </a:rPr>
              <a:t>munic</a:t>
            </a:r>
            <a:r>
              <a:rPr sz="3000" spc="-20" dirty="0">
                <a:latin typeface="Arial"/>
                <a:cs typeface="Arial"/>
              </a:rPr>
              <a:t>i</a:t>
            </a:r>
            <a:r>
              <a:rPr sz="3000" spc="-5" dirty="0">
                <a:latin typeface="Arial"/>
                <a:cs typeface="Arial"/>
              </a:rPr>
              <a:t>p</a:t>
            </a:r>
            <a:r>
              <a:rPr sz="3000" spc="-20" dirty="0">
                <a:latin typeface="Arial"/>
                <a:cs typeface="Arial"/>
              </a:rPr>
              <a:t>a</a:t>
            </a:r>
            <a:r>
              <a:rPr sz="3000" spc="-5" dirty="0">
                <a:latin typeface="Arial"/>
                <a:cs typeface="Arial"/>
              </a:rPr>
              <a:t>is</a:t>
            </a:r>
            <a:r>
              <a:rPr sz="3000" dirty="0">
                <a:latin typeface="Arial"/>
                <a:cs typeface="Arial"/>
              </a:rPr>
              <a:t>	</a:t>
            </a:r>
            <a:r>
              <a:rPr sz="3000" spc="-5" dirty="0">
                <a:latin typeface="Arial"/>
                <a:cs typeface="Arial"/>
              </a:rPr>
              <a:t>e</a:t>
            </a:r>
            <a:r>
              <a:rPr sz="3000" dirty="0">
                <a:latin typeface="Arial"/>
                <a:cs typeface="Arial"/>
              </a:rPr>
              <a:t>	</a:t>
            </a:r>
            <a:r>
              <a:rPr sz="3000" spc="-5" dirty="0">
                <a:latin typeface="Arial"/>
                <a:cs typeface="Arial"/>
              </a:rPr>
              <a:t>estad</a:t>
            </a:r>
            <a:r>
              <a:rPr sz="3000" spc="-25" dirty="0">
                <a:latin typeface="Arial"/>
                <a:cs typeface="Arial"/>
              </a:rPr>
              <a:t>u</a:t>
            </a:r>
            <a:r>
              <a:rPr sz="3000" spc="-5" dirty="0">
                <a:latin typeface="Arial"/>
                <a:cs typeface="Arial"/>
              </a:rPr>
              <a:t>ais,</a:t>
            </a:r>
            <a:r>
              <a:rPr sz="3000" dirty="0">
                <a:latin typeface="Arial"/>
                <a:cs typeface="Arial"/>
              </a:rPr>
              <a:t>	</a:t>
            </a:r>
            <a:r>
              <a:rPr sz="3000" spc="-5" dirty="0">
                <a:latin typeface="Arial"/>
                <a:cs typeface="Arial"/>
              </a:rPr>
              <a:t>pois</a:t>
            </a:r>
            <a:r>
              <a:rPr sz="3000" dirty="0">
                <a:latin typeface="Arial"/>
                <a:cs typeface="Arial"/>
              </a:rPr>
              <a:t>	</a:t>
            </a:r>
            <a:r>
              <a:rPr sz="3000" spc="-5" dirty="0">
                <a:latin typeface="Arial"/>
                <a:cs typeface="Arial"/>
              </a:rPr>
              <a:t>nega</a:t>
            </a:r>
            <a:endParaRPr sz="3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36534" y="2252548"/>
            <a:ext cx="2007235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01040" algn="l"/>
              </a:tabLst>
            </a:pPr>
            <a:r>
              <a:rPr sz="3000" spc="-5" dirty="0">
                <a:latin typeface="Arial"/>
                <a:cs typeface="Arial"/>
              </a:rPr>
              <a:t>d</a:t>
            </a:r>
            <a:r>
              <a:rPr sz="3000" dirty="0">
                <a:latin typeface="Arial"/>
                <a:cs typeface="Arial"/>
              </a:rPr>
              <a:t>e	escolas</a:t>
            </a:r>
            <a:endParaRPr sz="3000">
              <a:latin typeface="Arial"/>
              <a:cs typeface="Arial"/>
            </a:endParaRPr>
          </a:p>
          <a:p>
            <a:pPr marL="835660">
              <a:lnSpc>
                <a:spcPct val="100000"/>
              </a:lnSpc>
              <a:spcBef>
                <a:spcPts val="5"/>
              </a:spcBef>
            </a:pPr>
            <a:r>
              <a:rPr sz="3000" spc="-5" dirty="0">
                <a:latin typeface="Arial"/>
                <a:cs typeface="Arial"/>
              </a:rPr>
              <a:t>alguns</a:t>
            </a:r>
            <a:endParaRPr sz="3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082910" y="2252548"/>
            <a:ext cx="1422400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0340" marR="5080" indent="-168275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latin typeface="Arial"/>
                <a:cs typeface="Arial"/>
              </a:rPr>
              <a:t>públic</a:t>
            </a:r>
            <a:r>
              <a:rPr sz="3000" spc="-15" dirty="0">
                <a:latin typeface="Arial"/>
                <a:cs typeface="Arial"/>
              </a:rPr>
              <a:t>a</a:t>
            </a:r>
            <a:r>
              <a:rPr sz="3000" dirty="0">
                <a:latin typeface="Arial"/>
                <a:cs typeface="Arial"/>
              </a:rPr>
              <a:t>s  </a:t>
            </a:r>
            <a:r>
              <a:rPr sz="3000" spc="-5" dirty="0">
                <a:latin typeface="Arial"/>
                <a:cs typeface="Arial"/>
              </a:rPr>
              <a:t>direitos</a:t>
            </a:r>
            <a:endParaRPr sz="300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conquistados e fere a liberdade de ensino e </a:t>
            </a:r>
            <a:r>
              <a:rPr dirty="0"/>
              <a:t>regressa </a:t>
            </a:r>
            <a:r>
              <a:rPr spc="-5" dirty="0"/>
              <a:t>à  imposição de </a:t>
            </a:r>
            <a:r>
              <a:rPr dirty="0"/>
              <a:t>uma moral </a:t>
            </a:r>
            <a:r>
              <a:rPr spc="-5" dirty="0"/>
              <a:t>única. </a:t>
            </a:r>
            <a:r>
              <a:rPr dirty="0"/>
              <a:t>A </a:t>
            </a:r>
            <a:r>
              <a:rPr spc="-5" dirty="0"/>
              <a:t>função fundamental da  educação de ampliar horizontes e tomar contato </a:t>
            </a:r>
            <a:r>
              <a:rPr dirty="0"/>
              <a:t>com </a:t>
            </a:r>
            <a:r>
              <a:rPr spc="-5" dirty="0"/>
              <a:t>visões  distintas </a:t>
            </a:r>
            <a:r>
              <a:rPr dirty="0"/>
              <a:t>fica</a:t>
            </a:r>
            <a:r>
              <a:rPr spc="-15" dirty="0"/>
              <a:t> </a:t>
            </a:r>
            <a:r>
              <a:rPr spc="-5" dirty="0"/>
              <a:t>bloqueada.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5343" y="70103"/>
            <a:ext cx="12018645" cy="6693534"/>
          </a:xfrm>
          <a:custGeom>
            <a:avLst/>
            <a:gdLst/>
            <a:ahLst/>
            <a:cxnLst/>
            <a:rect l="l" t="t" r="r" b="b"/>
            <a:pathLst>
              <a:path w="12018645" h="6693534">
                <a:moveTo>
                  <a:pt x="0" y="329946"/>
                </a:moveTo>
                <a:lnTo>
                  <a:pt x="3577" y="281184"/>
                </a:lnTo>
                <a:lnTo>
                  <a:pt x="13968" y="234645"/>
                </a:lnTo>
                <a:lnTo>
                  <a:pt x="30664" y="190840"/>
                </a:lnTo>
                <a:lnTo>
                  <a:pt x="53153" y="150277"/>
                </a:lnTo>
                <a:lnTo>
                  <a:pt x="80925" y="113468"/>
                </a:lnTo>
                <a:lnTo>
                  <a:pt x="113469" y="80923"/>
                </a:lnTo>
                <a:lnTo>
                  <a:pt x="150276" y="53151"/>
                </a:lnTo>
                <a:lnTo>
                  <a:pt x="190835" y="30662"/>
                </a:lnTo>
                <a:lnTo>
                  <a:pt x="234636" y="13967"/>
                </a:lnTo>
                <a:lnTo>
                  <a:pt x="281168" y="3576"/>
                </a:lnTo>
                <a:lnTo>
                  <a:pt x="329920" y="0"/>
                </a:lnTo>
                <a:lnTo>
                  <a:pt x="11688317" y="0"/>
                </a:lnTo>
                <a:lnTo>
                  <a:pt x="11737079" y="3576"/>
                </a:lnTo>
                <a:lnTo>
                  <a:pt x="11783618" y="13967"/>
                </a:lnTo>
                <a:lnTo>
                  <a:pt x="11827423" y="30662"/>
                </a:lnTo>
                <a:lnTo>
                  <a:pt x="11867986" y="53151"/>
                </a:lnTo>
                <a:lnTo>
                  <a:pt x="11904795" y="80923"/>
                </a:lnTo>
                <a:lnTo>
                  <a:pt x="11937340" y="113468"/>
                </a:lnTo>
                <a:lnTo>
                  <a:pt x="11965112" y="150277"/>
                </a:lnTo>
                <a:lnTo>
                  <a:pt x="11987601" y="190840"/>
                </a:lnTo>
                <a:lnTo>
                  <a:pt x="12004296" y="234645"/>
                </a:lnTo>
                <a:lnTo>
                  <a:pt x="12014687" y="281184"/>
                </a:lnTo>
                <a:lnTo>
                  <a:pt x="12018264" y="329946"/>
                </a:lnTo>
                <a:lnTo>
                  <a:pt x="12018264" y="6363487"/>
                </a:lnTo>
                <a:lnTo>
                  <a:pt x="12014687" y="6412239"/>
                </a:lnTo>
                <a:lnTo>
                  <a:pt x="12004296" y="6458771"/>
                </a:lnTo>
                <a:lnTo>
                  <a:pt x="11987601" y="6502572"/>
                </a:lnTo>
                <a:lnTo>
                  <a:pt x="11965112" y="6543131"/>
                </a:lnTo>
                <a:lnTo>
                  <a:pt x="11937340" y="6579938"/>
                </a:lnTo>
                <a:lnTo>
                  <a:pt x="11904795" y="6612482"/>
                </a:lnTo>
                <a:lnTo>
                  <a:pt x="11867986" y="6640254"/>
                </a:lnTo>
                <a:lnTo>
                  <a:pt x="11827423" y="6662743"/>
                </a:lnTo>
                <a:lnTo>
                  <a:pt x="11783618" y="6679439"/>
                </a:lnTo>
                <a:lnTo>
                  <a:pt x="11737079" y="6689830"/>
                </a:lnTo>
                <a:lnTo>
                  <a:pt x="11688317" y="6693408"/>
                </a:lnTo>
                <a:lnTo>
                  <a:pt x="329920" y="6693408"/>
                </a:lnTo>
                <a:lnTo>
                  <a:pt x="281168" y="6689830"/>
                </a:lnTo>
                <a:lnTo>
                  <a:pt x="234636" y="6679439"/>
                </a:lnTo>
                <a:lnTo>
                  <a:pt x="190835" y="6662743"/>
                </a:lnTo>
                <a:lnTo>
                  <a:pt x="150276" y="6640254"/>
                </a:lnTo>
                <a:lnTo>
                  <a:pt x="113469" y="6612482"/>
                </a:lnTo>
                <a:lnTo>
                  <a:pt x="80925" y="6579938"/>
                </a:lnTo>
                <a:lnTo>
                  <a:pt x="53153" y="6543131"/>
                </a:lnTo>
                <a:lnTo>
                  <a:pt x="30664" y="6502572"/>
                </a:lnTo>
                <a:lnTo>
                  <a:pt x="13968" y="6458771"/>
                </a:lnTo>
                <a:lnTo>
                  <a:pt x="3577" y="6412239"/>
                </a:lnTo>
                <a:lnTo>
                  <a:pt x="0" y="6363487"/>
                </a:lnTo>
                <a:lnTo>
                  <a:pt x="0" y="32994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5343" y="70103"/>
            <a:ext cx="12018645" cy="6693534"/>
          </a:xfrm>
          <a:custGeom>
            <a:avLst/>
            <a:gdLst/>
            <a:ahLst/>
            <a:cxnLst/>
            <a:rect l="l" t="t" r="r" b="b"/>
            <a:pathLst>
              <a:path w="12018645" h="6693534">
                <a:moveTo>
                  <a:pt x="0" y="329946"/>
                </a:moveTo>
                <a:lnTo>
                  <a:pt x="3577" y="281184"/>
                </a:lnTo>
                <a:lnTo>
                  <a:pt x="13968" y="234645"/>
                </a:lnTo>
                <a:lnTo>
                  <a:pt x="30664" y="190840"/>
                </a:lnTo>
                <a:lnTo>
                  <a:pt x="53153" y="150277"/>
                </a:lnTo>
                <a:lnTo>
                  <a:pt x="80925" y="113468"/>
                </a:lnTo>
                <a:lnTo>
                  <a:pt x="113469" y="80923"/>
                </a:lnTo>
                <a:lnTo>
                  <a:pt x="150276" y="53151"/>
                </a:lnTo>
                <a:lnTo>
                  <a:pt x="190835" y="30662"/>
                </a:lnTo>
                <a:lnTo>
                  <a:pt x="234636" y="13967"/>
                </a:lnTo>
                <a:lnTo>
                  <a:pt x="281168" y="3576"/>
                </a:lnTo>
                <a:lnTo>
                  <a:pt x="329920" y="0"/>
                </a:lnTo>
                <a:lnTo>
                  <a:pt x="11688317" y="0"/>
                </a:lnTo>
                <a:lnTo>
                  <a:pt x="11737079" y="3576"/>
                </a:lnTo>
                <a:lnTo>
                  <a:pt x="11783618" y="13967"/>
                </a:lnTo>
                <a:lnTo>
                  <a:pt x="11827423" y="30662"/>
                </a:lnTo>
                <a:lnTo>
                  <a:pt x="11867986" y="53151"/>
                </a:lnTo>
                <a:lnTo>
                  <a:pt x="11904795" y="80923"/>
                </a:lnTo>
                <a:lnTo>
                  <a:pt x="11937340" y="113468"/>
                </a:lnTo>
                <a:lnTo>
                  <a:pt x="11965112" y="150277"/>
                </a:lnTo>
                <a:lnTo>
                  <a:pt x="11987601" y="190840"/>
                </a:lnTo>
                <a:lnTo>
                  <a:pt x="12004296" y="234645"/>
                </a:lnTo>
                <a:lnTo>
                  <a:pt x="12014687" y="281184"/>
                </a:lnTo>
                <a:lnTo>
                  <a:pt x="12018264" y="329946"/>
                </a:lnTo>
                <a:lnTo>
                  <a:pt x="12018264" y="6363487"/>
                </a:lnTo>
                <a:lnTo>
                  <a:pt x="12014687" y="6412239"/>
                </a:lnTo>
                <a:lnTo>
                  <a:pt x="12004296" y="6458771"/>
                </a:lnTo>
                <a:lnTo>
                  <a:pt x="11987601" y="6502572"/>
                </a:lnTo>
                <a:lnTo>
                  <a:pt x="11965112" y="6543131"/>
                </a:lnTo>
                <a:lnTo>
                  <a:pt x="11937340" y="6579938"/>
                </a:lnTo>
                <a:lnTo>
                  <a:pt x="11904795" y="6612482"/>
                </a:lnTo>
                <a:lnTo>
                  <a:pt x="11867986" y="6640254"/>
                </a:lnTo>
                <a:lnTo>
                  <a:pt x="11827423" y="6662743"/>
                </a:lnTo>
                <a:lnTo>
                  <a:pt x="11783618" y="6679439"/>
                </a:lnTo>
                <a:lnTo>
                  <a:pt x="11737079" y="6689830"/>
                </a:lnTo>
                <a:lnTo>
                  <a:pt x="11688317" y="6693408"/>
                </a:lnTo>
                <a:lnTo>
                  <a:pt x="329920" y="6693408"/>
                </a:lnTo>
                <a:lnTo>
                  <a:pt x="281168" y="6689830"/>
                </a:lnTo>
                <a:lnTo>
                  <a:pt x="234636" y="6679439"/>
                </a:lnTo>
                <a:lnTo>
                  <a:pt x="190835" y="6662743"/>
                </a:lnTo>
                <a:lnTo>
                  <a:pt x="150276" y="6640254"/>
                </a:lnTo>
                <a:lnTo>
                  <a:pt x="113469" y="6612482"/>
                </a:lnTo>
                <a:lnTo>
                  <a:pt x="80925" y="6579938"/>
                </a:lnTo>
                <a:lnTo>
                  <a:pt x="53153" y="6543131"/>
                </a:lnTo>
                <a:lnTo>
                  <a:pt x="30664" y="6502572"/>
                </a:lnTo>
                <a:lnTo>
                  <a:pt x="13968" y="6458771"/>
                </a:lnTo>
                <a:lnTo>
                  <a:pt x="3577" y="6412239"/>
                </a:lnTo>
                <a:lnTo>
                  <a:pt x="0" y="6363487"/>
                </a:lnTo>
                <a:lnTo>
                  <a:pt x="0" y="32994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5343" y="70103"/>
            <a:ext cx="12018645" cy="6693534"/>
          </a:xfrm>
          <a:custGeom>
            <a:avLst/>
            <a:gdLst/>
            <a:ahLst/>
            <a:cxnLst/>
            <a:rect l="l" t="t" r="r" b="b"/>
            <a:pathLst>
              <a:path w="12018645" h="6693534">
                <a:moveTo>
                  <a:pt x="0" y="329946"/>
                </a:moveTo>
                <a:lnTo>
                  <a:pt x="3577" y="281184"/>
                </a:lnTo>
                <a:lnTo>
                  <a:pt x="13968" y="234645"/>
                </a:lnTo>
                <a:lnTo>
                  <a:pt x="30664" y="190840"/>
                </a:lnTo>
                <a:lnTo>
                  <a:pt x="53153" y="150277"/>
                </a:lnTo>
                <a:lnTo>
                  <a:pt x="80925" y="113468"/>
                </a:lnTo>
                <a:lnTo>
                  <a:pt x="113469" y="80923"/>
                </a:lnTo>
                <a:lnTo>
                  <a:pt x="150276" y="53151"/>
                </a:lnTo>
                <a:lnTo>
                  <a:pt x="190835" y="30662"/>
                </a:lnTo>
                <a:lnTo>
                  <a:pt x="234636" y="13967"/>
                </a:lnTo>
                <a:lnTo>
                  <a:pt x="281168" y="3576"/>
                </a:lnTo>
                <a:lnTo>
                  <a:pt x="329920" y="0"/>
                </a:lnTo>
                <a:lnTo>
                  <a:pt x="11688317" y="0"/>
                </a:lnTo>
                <a:lnTo>
                  <a:pt x="11737079" y="3576"/>
                </a:lnTo>
                <a:lnTo>
                  <a:pt x="11783618" y="13967"/>
                </a:lnTo>
                <a:lnTo>
                  <a:pt x="11827423" y="30662"/>
                </a:lnTo>
                <a:lnTo>
                  <a:pt x="11867986" y="53151"/>
                </a:lnTo>
                <a:lnTo>
                  <a:pt x="11904795" y="80923"/>
                </a:lnTo>
                <a:lnTo>
                  <a:pt x="11937340" y="113468"/>
                </a:lnTo>
                <a:lnTo>
                  <a:pt x="11965112" y="150277"/>
                </a:lnTo>
                <a:lnTo>
                  <a:pt x="11987601" y="190840"/>
                </a:lnTo>
                <a:lnTo>
                  <a:pt x="12004296" y="234645"/>
                </a:lnTo>
                <a:lnTo>
                  <a:pt x="12014687" y="281184"/>
                </a:lnTo>
                <a:lnTo>
                  <a:pt x="12018264" y="329946"/>
                </a:lnTo>
                <a:lnTo>
                  <a:pt x="12018264" y="6363487"/>
                </a:lnTo>
                <a:lnTo>
                  <a:pt x="12014687" y="6412239"/>
                </a:lnTo>
                <a:lnTo>
                  <a:pt x="12004296" y="6458771"/>
                </a:lnTo>
                <a:lnTo>
                  <a:pt x="11987601" y="6502572"/>
                </a:lnTo>
                <a:lnTo>
                  <a:pt x="11965112" y="6543131"/>
                </a:lnTo>
                <a:lnTo>
                  <a:pt x="11937340" y="6579938"/>
                </a:lnTo>
                <a:lnTo>
                  <a:pt x="11904795" y="6612482"/>
                </a:lnTo>
                <a:lnTo>
                  <a:pt x="11867986" y="6640254"/>
                </a:lnTo>
                <a:lnTo>
                  <a:pt x="11827423" y="6662743"/>
                </a:lnTo>
                <a:lnTo>
                  <a:pt x="11783618" y="6679439"/>
                </a:lnTo>
                <a:lnTo>
                  <a:pt x="11737079" y="6689830"/>
                </a:lnTo>
                <a:lnTo>
                  <a:pt x="11688317" y="6693408"/>
                </a:lnTo>
                <a:lnTo>
                  <a:pt x="329920" y="6693408"/>
                </a:lnTo>
                <a:lnTo>
                  <a:pt x="281168" y="6689830"/>
                </a:lnTo>
                <a:lnTo>
                  <a:pt x="234636" y="6679439"/>
                </a:lnTo>
                <a:lnTo>
                  <a:pt x="190835" y="6662743"/>
                </a:lnTo>
                <a:lnTo>
                  <a:pt x="150276" y="6640254"/>
                </a:lnTo>
                <a:lnTo>
                  <a:pt x="113469" y="6612482"/>
                </a:lnTo>
                <a:lnTo>
                  <a:pt x="80925" y="6579938"/>
                </a:lnTo>
                <a:lnTo>
                  <a:pt x="53153" y="6543131"/>
                </a:lnTo>
                <a:lnTo>
                  <a:pt x="30664" y="6502572"/>
                </a:lnTo>
                <a:lnTo>
                  <a:pt x="13968" y="6458771"/>
                </a:lnTo>
                <a:lnTo>
                  <a:pt x="3577" y="6412239"/>
                </a:lnTo>
                <a:lnTo>
                  <a:pt x="0" y="6363487"/>
                </a:lnTo>
                <a:lnTo>
                  <a:pt x="0" y="32994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8194" y="492379"/>
            <a:ext cx="29025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FF0000"/>
                </a:solidFill>
                <a:latin typeface="Arial"/>
                <a:cs typeface="Arial"/>
              </a:rPr>
              <a:t>Referências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8340" y="1593596"/>
            <a:ext cx="10780395" cy="3973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991235" indent="-274320">
              <a:lnSpc>
                <a:spcPct val="100000"/>
              </a:lnSpc>
              <a:spcBef>
                <a:spcPts val="100"/>
              </a:spcBef>
              <a:buClr>
                <a:srgbClr val="D24717"/>
              </a:buClr>
              <a:buSzPct val="83333"/>
              <a:buChar char=""/>
              <a:tabLst>
                <a:tab pos="286385" algn="l"/>
                <a:tab pos="287020" algn="l"/>
              </a:tabLst>
            </a:pPr>
            <a:r>
              <a:rPr sz="1800" spc="-5" dirty="0">
                <a:latin typeface="Arial"/>
                <a:cs typeface="Arial"/>
              </a:rPr>
              <a:t>Presidência da República. Casa Civil. Lei Nº 13.260, de 16 de março de 2016. Disponível </a:t>
            </a:r>
            <a:r>
              <a:rPr sz="1800" dirty="0">
                <a:latin typeface="Arial"/>
                <a:cs typeface="Arial"/>
              </a:rPr>
              <a:t>em: </a:t>
            </a:r>
            <a:r>
              <a:rPr sz="18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1800" u="heavy" spc="-1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  <a:hlinkClick r:id="rId2"/>
              </a:rPr>
              <a:t>www.planalto.gov.br/ccivil_03/_ato2015-2018/2016/lei/l13260.htm</a:t>
            </a:r>
            <a:endParaRPr sz="1800">
              <a:latin typeface="Arial"/>
              <a:cs typeface="Arial"/>
            </a:endParaRPr>
          </a:p>
          <a:p>
            <a:pPr marL="287020" marR="54673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3333"/>
              <a:buChar char=""/>
              <a:tabLst>
                <a:tab pos="350520" algn="l"/>
                <a:tab pos="351155" algn="l"/>
              </a:tabLst>
            </a:pPr>
            <a:r>
              <a:rPr sz="1800" spc="-5" dirty="0">
                <a:latin typeface="Arial"/>
                <a:cs typeface="Arial"/>
              </a:rPr>
              <a:t>Presidência da República. Casa Civil. Lei Nº 13.188, de </a:t>
            </a:r>
            <a:r>
              <a:rPr sz="1800" spc="-70" dirty="0">
                <a:latin typeface="Arial"/>
                <a:cs typeface="Arial"/>
              </a:rPr>
              <a:t>11 </a:t>
            </a:r>
            <a:r>
              <a:rPr sz="1800" spc="-5" dirty="0">
                <a:latin typeface="Arial"/>
                <a:cs typeface="Arial"/>
              </a:rPr>
              <a:t>de novembro de 2015. Disponível </a:t>
            </a:r>
            <a:r>
              <a:rPr sz="1800" dirty="0">
                <a:latin typeface="Arial"/>
                <a:cs typeface="Arial"/>
              </a:rPr>
              <a:t>em: </a:t>
            </a:r>
            <a:r>
              <a:rPr sz="18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1800" u="heavy" spc="-1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  <a:hlinkClick r:id="rId3"/>
              </a:rPr>
              <a:t>www.planalto.gov.br/ccivil_03/_ato2015-2018/2015/lei/L13188.htm</a:t>
            </a:r>
            <a:endParaRPr sz="1800">
              <a:latin typeface="Arial"/>
              <a:cs typeface="Arial"/>
            </a:endParaRPr>
          </a:p>
          <a:p>
            <a:pPr marL="350520" indent="-3378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3333"/>
              <a:buChar char=""/>
              <a:tabLst>
                <a:tab pos="350520" algn="l"/>
                <a:tab pos="351155" algn="l"/>
              </a:tabLst>
            </a:pPr>
            <a:r>
              <a:rPr sz="1800" spc="-5" dirty="0">
                <a:latin typeface="Arial"/>
                <a:cs typeface="Arial"/>
              </a:rPr>
              <a:t>Congresso Nacional. Medida Provisória </a:t>
            </a:r>
            <a:r>
              <a:rPr sz="1800" spc="-30" dirty="0">
                <a:latin typeface="Arial"/>
                <a:cs typeface="Arial"/>
              </a:rPr>
              <a:t>n° </a:t>
            </a:r>
            <a:r>
              <a:rPr sz="1800" spc="-5" dirty="0">
                <a:latin typeface="Arial"/>
                <a:cs typeface="Arial"/>
              </a:rPr>
              <a:t>746, de 2016 (Reformulação Ensino Médio). Disponível</a:t>
            </a:r>
            <a:r>
              <a:rPr sz="1800" spc="3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em:</a:t>
            </a:r>
            <a:endParaRPr sz="1800">
              <a:latin typeface="Arial"/>
              <a:cs typeface="Arial"/>
            </a:endParaRPr>
          </a:p>
          <a:p>
            <a:pPr marL="286385">
              <a:lnSpc>
                <a:spcPct val="100000"/>
              </a:lnSpc>
            </a:pPr>
            <a:r>
              <a:rPr sz="18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  <a:hlinkClick r:id="rId4"/>
              </a:rPr>
              <a:t>www.congressonacional.leg.br/materias/medidas-provisorias/-/mpv/126992</a:t>
            </a:r>
            <a:endParaRPr sz="1800">
              <a:latin typeface="Arial"/>
              <a:cs typeface="Arial"/>
            </a:endParaRPr>
          </a:p>
          <a:p>
            <a:pPr marL="287020" marR="304863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3333"/>
              <a:buChar char=""/>
              <a:tabLst>
                <a:tab pos="350520" algn="l"/>
                <a:tab pos="351155" algn="l"/>
              </a:tabLst>
            </a:pPr>
            <a:r>
              <a:rPr sz="1800" spc="-5" dirty="0">
                <a:latin typeface="Arial"/>
                <a:cs typeface="Arial"/>
              </a:rPr>
              <a:t>Câmara dos Deputados. Projeto de Lei N.º 867, de 2015. Disponível </a:t>
            </a:r>
            <a:r>
              <a:rPr sz="1800" dirty="0">
                <a:latin typeface="Arial"/>
                <a:cs typeface="Arial"/>
              </a:rPr>
              <a:t>em: </a:t>
            </a:r>
            <a:r>
              <a:rPr sz="18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1800" u="heavy" spc="-1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  <a:hlinkClick r:id="rId5"/>
              </a:rPr>
              <a:t>www.camara.gov.br/sileg/integras/1317168.pdf</a:t>
            </a:r>
            <a:endParaRPr sz="1800">
              <a:latin typeface="Arial"/>
              <a:cs typeface="Arial"/>
            </a:endParaRPr>
          </a:p>
          <a:p>
            <a:pPr marL="287020" marR="23431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3333"/>
              <a:buChar char=""/>
              <a:tabLst>
                <a:tab pos="350520" algn="l"/>
                <a:tab pos="351155" algn="l"/>
              </a:tabLst>
            </a:pPr>
            <a:r>
              <a:rPr sz="1800" dirty="0">
                <a:latin typeface="Arial"/>
                <a:cs typeface="Arial"/>
              </a:rPr>
              <a:t>HOEVELER; </a:t>
            </a:r>
            <a:r>
              <a:rPr sz="1800" spc="-5" dirty="0">
                <a:latin typeface="Arial"/>
                <a:cs typeface="Arial"/>
              </a:rPr>
              <a:t>Rejane Carolina. </a:t>
            </a:r>
            <a:r>
              <a:rPr sz="1800" dirty="0">
                <a:latin typeface="Arial"/>
                <a:cs typeface="Arial"/>
              </a:rPr>
              <a:t>A </a:t>
            </a:r>
            <a:r>
              <a:rPr sz="1800" spc="-5" dirty="0">
                <a:latin typeface="Arial"/>
                <a:cs typeface="Arial"/>
              </a:rPr>
              <a:t>agenda das </a:t>
            </a:r>
            <a:r>
              <a:rPr sz="1800" dirty="0">
                <a:latin typeface="Arial"/>
                <a:cs typeface="Arial"/>
              </a:rPr>
              <a:t>contrarreformas </a:t>
            </a:r>
            <a:r>
              <a:rPr sz="1800" spc="-5" dirty="0">
                <a:latin typeface="Arial"/>
                <a:cs typeface="Arial"/>
              </a:rPr>
              <a:t>no Congresso: 63 ataques aos direitos  </a:t>
            </a:r>
            <a:r>
              <a:rPr sz="1800" spc="-5" dirty="0">
                <a:latin typeface="Arial"/>
                <a:cs typeface="Arial"/>
                <a:hlinkClick r:id="rId6"/>
              </a:rPr>
              <a:t>sociais, </a:t>
            </a:r>
            <a:r>
              <a:rPr sz="1800" dirty="0">
                <a:latin typeface="Arial"/>
                <a:cs typeface="Arial"/>
                <a:hlinkClick r:id="rId6"/>
              </a:rPr>
              <a:t>e </a:t>
            </a:r>
            <a:r>
              <a:rPr sz="1800" spc="-5" dirty="0">
                <a:latin typeface="Arial"/>
                <a:cs typeface="Arial"/>
                <a:hlinkClick r:id="rId6"/>
              </a:rPr>
              <a:t>contando. Disponível em:</a:t>
            </a:r>
            <a:r>
              <a:rPr sz="1800" spc="-5" dirty="0">
                <a:solidFill>
                  <a:srgbClr val="CC9900"/>
                </a:solidFill>
                <a:latin typeface="Arial"/>
                <a:cs typeface="Arial"/>
                <a:hlinkClick r:id="rId6"/>
              </a:rPr>
              <a:t> </a:t>
            </a:r>
            <a:r>
              <a:rPr sz="18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  <a:hlinkClick r:id="rId6"/>
              </a:rPr>
              <a:t>http://blogjunho.com.br/a-agenda-das-contrarreformas-no-  congresso-63-ataques-aos-direitos-sociais-e-contando/</a:t>
            </a:r>
            <a:endParaRPr sz="1800">
              <a:latin typeface="Arial"/>
              <a:cs typeface="Arial"/>
            </a:endParaRPr>
          </a:p>
          <a:p>
            <a:pPr marL="287020" marR="170942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3333"/>
              <a:buChar char=""/>
              <a:tabLst>
                <a:tab pos="350520" algn="l"/>
                <a:tab pos="351155" algn="l"/>
              </a:tabLst>
            </a:pPr>
            <a:r>
              <a:rPr sz="1800" dirty="0">
                <a:latin typeface="Arial"/>
                <a:cs typeface="Arial"/>
              </a:rPr>
              <a:t>HOEVELER; </a:t>
            </a:r>
            <a:r>
              <a:rPr sz="1800" spc="-5" dirty="0">
                <a:latin typeface="Arial"/>
                <a:cs typeface="Arial"/>
              </a:rPr>
              <a:t>Rejane Carolina. </a:t>
            </a:r>
            <a:r>
              <a:rPr sz="1800" dirty="0">
                <a:latin typeface="Arial"/>
                <a:cs typeface="Arial"/>
              </a:rPr>
              <a:t>PEC </a:t>
            </a:r>
            <a:r>
              <a:rPr sz="1800" spc="-5" dirty="0">
                <a:latin typeface="Arial"/>
                <a:cs typeface="Arial"/>
              </a:rPr>
              <a:t>241: de volta à terapia de choque. Disponível </a:t>
            </a:r>
            <a:r>
              <a:rPr sz="1800" dirty="0">
                <a:latin typeface="Arial"/>
                <a:cs typeface="Arial"/>
              </a:rPr>
              <a:t>em: </a:t>
            </a:r>
            <a:r>
              <a:rPr sz="1800" u="heavy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Arial"/>
                <a:cs typeface="Arial"/>
                <a:hlinkClick r:id="rId7"/>
              </a:rPr>
              <a:t>http://blogjunho.com.br/pec-241-de-volta-a-terapia-de-choque/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71803" y="2584830"/>
            <a:ext cx="10849610" cy="4051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3335" indent="985519" algn="r">
              <a:lnSpc>
                <a:spcPct val="100000"/>
              </a:lnSpc>
              <a:spcBef>
                <a:spcPts val="95"/>
              </a:spcBef>
            </a:pPr>
            <a:r>
              <a:rPr sz="2800" b="1" i="1" spc="-5" dirty="0">
                <a:latin typeface="Arial"/>
                <a:cs typeface="Arial"/>
              </a:rPr>
              <a:t>Um movimento de estudantes pelos estudantes ,</a:t>
            </a:r>
            <a:r>
              <a:rPr sz="2800" b="1" i="1" spc="190" dirty="0">
                <a:latin typeface="Arial"/>
                <a:cs typeface="Arial"/>
              </a:rPr>
              <a:t> </a:t>
            </a:r>
            <a:r>
              <a:rPr sz="2800" b="1" i="1" spc="-10" dirty="0">
                <a:latin typeface="Arial"/>
                <a:cs typeface="Arial"/>
              </a:rPr>
              <a:t>somos</a:t>
            </a:r>
            <a:r>
              <a:rPr sz="2800" b="1" i="1" spc="20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o  movimento </a:t>
            </a:r>
            <a:r>
              <a:rPr sz="2800" b="1" i="1" spc="-10" dirty="0">
                <a:latin typeface="Arial"/>
                <a:cs typeface="Arial"/>
              </a:rPr>
              <a:t>que </a:t>
            </a:r>
            <a:r>
              <a:rPr sz="2800" b="1" i="1" spc="-5" dirty="0">
                <a:latin typeface="Arial"/>
                <a:cs typeface="Arial"/>
              </a:rPr>
              <a:t>se preocupa com a sociedade, </a:t>
            </a:r>
            <a:r>
              <a:rPr sz="2800" b="1" i="1" spc="-10" dirty="0">
                <a:latin typeface="Arial"/>
                <a:cs typeface="Arial"/>
              </a:rPr>
              <a:t>que </a:t>
            </a:r>
            <a:r>
              <a:rPr sz="2800" b="1" i="1" spc="-5" dirty="0">
                <a:latin typeface="Arial"/>
                <a:cs typeface="Arial"/>
              </a:rPr>
              <a:t>se</a:t>
            </a:r>
            <a:r>
              <a:rPr sz="2800" b="1" i="1" spc="220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preocupa</a:t>
            </a:r>
            <a:endParaRPr sz="2800">
              <a:latin typeface="Arial"/>
              <a:cs typeface="Arial"/>
            </a:endParaRPr>
          </a:p>
          <a:p>
            <a:pPr marL="4976495" marR="12065" indent="2157730" algn="r">
              <a:lnSpc>
                <a:spcPct val="100000"/>
              </a:lnSpc>
            </a:pPr>
            <a:r>
              <a:rPr sz="2800" b="1" i="1" spc="-10" dirty="0">
                <a:latin typeface="Arial"/>
                <a:cs typeface="Arial"/>
              </a:rPr>
              <a:t>com </a:t>
            </a:r>
            <a:r>
              <a:rPr sz="2800" b="1" i="1" spc="-5" dirty="0">
                <a:latin typeface="Arial"/>
                <a:cs typeface="Arial"/>
              </a:rPr>
              <a:t>o futuro</a:t>
            </a:r>
            <a:r>
              <a:rPr sz="2800" b="1" i="1" spc="5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do</a:t>
            </a:r>
            <a:r>
              <a:rPr sz="2800" b="1" i="1" spc="-10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país”  Ana Júlia, estudante</a:t>
            </a:r>
            <a:r>
              <a:rPr sz="2800" b="1" i="1" spc="50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secundarista.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50">
              <a:latin typeface="Times New Roman"/>
              <a:cs typeface="Times New Roman"/>
            </a:endParaRPr>
          </a:p>
          <a:p>
            <a:pPr marL="7311390" marR="5080" indent="693420" algn="r">
              <a:lnSpc>
                <a:spcPct val="100000"/>
              </a:lnSpc>
            </a:pPr>
            <a:r>
              <a:rPr sz="2400" b="1" i="1" spc="-5" dirty="0">
                <a:latin typeface="Arial"/>
                <a:cs typeface="Arial"/>
              </a:rPr>
              <a:t>Daniela</a:t>
            </a:r>
            <a:r>
              <a:rPr sz="2400" b="1" i="1" spc="-3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Henrichsen  Débora</a:t>
            </a:r>
            <a:r>
              <a:rPr sz="2400" b="1" i="1" spc="-40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Schmidt </a:t>
            </a:r>
            <a:r>
              <a:rPr sz="2400" b="1" i="1" dirty="0">
                <a:latin typeface="Arial"/>
                <a:cs typeface="Arial"/>
              </a:rPr>
              <a:t> Gabriela Pires</a:t>
            </a:r>
            <a:r>
              <a:rPr sz="2400" b="1" i="1" spc="-65" dirty="0">
                <a:latin typeface="Arial"/>
                <a:cs typeface="Arial"/>
              </a:rPr>
              <a:t> </a:t>
            </a:r>
            <a:r>
              <a:rPr sz="2400" b="1" i="1" spc="-5" dirty="0">
                <a:latin typeface="Arial"/>
                <a:cs typeface="Arial"/>
              </a:rPr>
              <a:t>Leonardo</a:t>
            </a:r>
            <a:endParaRPr sz="2400">
              <a:latin typeface="Arial"/>
              <a:cs typeface="Arial"/>
            </a:endParaRPr>
          </a:p>
          <a:p>
            <a:pPr marR="8890" algn="r">
              <a:lnSpc>
                <a:spcPct val="100000"/>
              </a:lnSpc>
            </a:pPr>
            <a:r>
              <a:rPr sz="2400" b="1" i="1" spc="-20" dirty="0">
                <a:latin typeface="Arial"/>
                <a:cs typeface="Arial"/>
              </a:rPr>
              <a:t>Tanice</a:t>
            </a:r>
            <a:r>
              <a:rPr sz="2400" b="1" i="1" spc="-9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Fuhr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86839" y="459739"/>
            <a:ext cx="8698230" cy="1367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40330" marR="5080" indent="-262763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GOLPE DE 2016:</a:t>
            </a:r>
            <a:r>
              <a:rPr sz="4400" spc="-45" dirty="0"/>
              <a:t> </a:t>
            </a:r>
            <a:r>
              <a:rPr sz="4400" dirty="0"/>
              <a:t>RESISTÊNCIAS  POPULARES</a:t>
            </a:r>
            <a:endParaRPr sz="44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2893" y="571627"/>
            <a:ext cx="51250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Governo Michel</a:t>
            </a:r>
            <a:r>
              <a:rPr sz="4000" spc="-95" dirty="0"/>
              <a:t> Temer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698398" y="1797253"/>
            <a:ext cx="11226800" cy="3439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5080" indent="-457200">
              <a:lnSpc>
                <a:spcPct val="100000"/>
              </a:lnSpc>
              <a:spcBef>
                <a:spcPts val="95"/>
              </a:spcBef>
              <a:buChar char="•"/>
              <a:tabLst>
                <a:tab pos="469265" algn="l"/>
                <a:tab pos="469900" algn="l"/>
                <a:tab pos="1920239" algn="l"/>
                <a:tab pos="2759075" algn="l"/>
                <a:tab pos="3420110" algn="l"/>
                <a:tab pos="4656455" algn="l"/>
                <a:tab pos="5219065" algn="l"/>
                <a:tab pos="6733540" algn="l"/>
                <a:tab pos="7177405" algn="l"/>
                <a:tab pos="9164955" algn="l"/>
                <a:tab pos="9925685" algn="l"/>
              </a:tabLst>
            </a:pPr>
            <a:r>
              <a:rPr sz="2800" spc="-5" dirty="0">
                <a:latin typeface="Arial"/>
                <a:cs typeface="Arial"/>
              </a:rPr>
              <a:t>Assume	com	um	pa</a:t>
            </a:r>
            <a:r>
              <a:rPr sz="2800" spc="5" dirty="0">
                <a:latin typeface="Arial"/>
                <a:cs typeface="Arial"/>
              </a:rPr>
              <a:t>c</a:t>
            </a:r>
            <a:r>
              <a:rPr sz="2800" spc="-5" dirty="0">
                <a:latin typeface="Arial"/>
                <a:cs typeface="Arial"/>
              </a:rPr>
              <a:t>ote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de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medi</a:t>
            </a:r>
            <a:r>
              <a:rPr sz="2800" spc="15" dirty="0">
                <a:latin typeface="Arial"/>
                <a:cs typeface="Arial"/>
              </a:rPr>
              <a:t>d</a:t>
            </a:r>
            <a:r>
              <a:rPr sz="2800" spc="5" dirty="0">
                <a:latin typeface="Arial"/>
                <a:cs typeface="Arial"/>
              </a:rPr>
              <a:t>a</a:t>
            </a:r>
            <a:r>
              <a:rPr sz="2800" spc="-5" dirty="0">
                <a:latin typeface="Arial"/>
                <a:cs typeface="Arial"/>
              </a:rPr>
              <a:t>s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já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a</a:t>
            </a:r>
            <a:r>
              <a:rPr sz="2800" spc="5" dirty="0">
                <a:latin typeface="Arial"/>
                <a:cs typeface="Arial"/>
              </a:rPr>
              <a:t>r</a:t>
            </a:r>
            <a:r>
              <a:rPr sz="2800" spc="-5" dirty="0">
                <a:latin typeface="Arial"/>
                <a:cs typeface="Arial"/>
              </a:rPr>
              <a:t>t</a:t>
            </a:r>
            <a:r>
              <a:rPr sz="2800" dirty="0">
                <a:latin typeface="Arial"/>
                <a:cs typeface="Arial"/>
              </a:rPr>
              <a:t>i</a:t>
            </a:r>
            <a:r>
              <a:rPr sz="2800" spc="-5" dirty="0">
                <a:latin typeface="Arial"/>
                <a:cs typeface="Arial"/>
              </a:rPr>
              <a:t>cul</a:t>
            </a:r>
            <a:r>
              <a:rPr sz="2800" spc="5" dirty="0">
                <a:latin typeface="Arial"/>
                <a:cs typeface="Arial"/>
              </a:rPr>
              <a:t>a</a:t>
            </a:r>
            <a:r>
              <a:rPr sz="2800" spc="-5" dirty="0">
                <a:latin typeface="Arial"/>
                <a:cs typeface="Arial"/>
              </a:rPr>
              <a:t>d</a:t>
            </a:r>
            <a:r>
              <a:rPr sz="2800" spc="5" dirty="0">
                <a:latin typeface="Arial"/>
                <a:cs typeface="Arial"/>
              </a:rPr>
              <a:t>a</a:t>
            </a:r>
            <a:r>
              <a:rPr sz="2800" spc="-5" dirty="0">
                <a:latin typeface="Arial"/>
                <a:cs typeface="Arial"/>
              </a:rPr>
              <a:t>s,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que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" dirty="0">
                <a:latin typeface="Arial"/>
                <a:cs typeface="Arial"/>
              </a:rPr>
              <a:t>ag</a:t>
            </a:r>
            <a:r>
              <a:rPr sz="2800" dirty="0">
                <a:latin typeface="Arial"/>
                <a:cs typeface="Arial"/>
              </a:rPr>
              <a:t>r</a:t>
            </a:r>
            <a:r>
              <a:rPr sz="2800" spc="-5" dirty="0">
                <a:latin typeface="Arial"/>
                <a:cs typeface="Arial"/>
              </a:rPr>
              <a:t>id</a:t>
            </a:r>
            <a:r>
              <a:rPr sz="2800" spc="10" dirty="0">
                <a:latin typeface="Arial"/>
                <a:cs typeface="Arial"/>
              </a:rPr>
              <a:t>e</a:t>
            </a:r>
            <a:r>
              <a:rPr sz="2800" spc="-5" dirty="0">
                <a:latin typeface="Arial"/>
                <a:cs typeface="Arial"/>
              </a:rPr>
              <a:t>m  diretamente politicas</a:t>
            </a:r>
            <a:r>
              <a:rPr sz="2800" spc="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socias.</a:t>
            </a:r>
            <a:endParaRPr sz="28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5"/>
              </a:spcBef>
              <a:buChar char="•"/>
              <a:tabLst>
                <a:tab pos="469265" algn="l"/>
                <a:tab pos="469900" algn="l"/>
              </a:tabLst>
            </a:pPr>
            <a:r>
              <a:rPr sz="2800" spc="-10" dirty="0">
                <a:latin typeface="Arial"/>
                <a:cs typeface="Arial"/>
              </a:rPr>
              <a:t>PEC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55/2016</a:t>
            </a:r>
            <a:endParaRPr sz="28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buChar char="•"/>
              <a:tabLst>
                <a:tab pos="469265" algn="l"/>
                <a:tab pos="469900" algn="l"/>
              </a:tabLst>
            </a:pPr>
            <a:r>
              <a:rPr sz="2800" spc="-5" dirty="0">
                <a:latin typeface="Arial"/>
                <a:cs typeface="Arial"/>
              </a:rPr>
              <a:t>Medida </a:t>
            </a:r>
            <a:r>
              <a:rPr sz="2800" dirty="0">
                <a:latin typeface="Arial"/>
                <a:cs typeface="Arial"/>
              </a:rPr>
              <a:t>Provisória </a:t>
            </a:r>
            <a:r>
              <a:rPr sz="2800" spc="-5" dirty="0">
                <a:latin typeface="Arial"/>
                <a:cs typeface="Arial"/>
              </a:rPr>
              <a:t>n° 746 da reforma do Ensino</a:t>
            </a:r>
            <a:r>
              <a:rPr sz="2800" spc="1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Médio¹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7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800" spc="-5" dirty="0">
                <a:latin typeface="Arial"/>
                <a:cs typeface="Arial"/>
              </a:rPr>
              <a:t>Estas medidas </a:t>
            </a:r>
            <a:r>
              <a:rPr sz="2800" dirty="0">
                <a:latin typeface="Arial"/>
                <a:cs typeface="Arial"/>
              </a:rPr>
              <a:t>acarretam </a:t>
            </a:r>
            <a:r>
              <a:rPr sz="2800" spc="5" dirty="0">
                <a:latin typeface="Arial"/>
                <a:cs typeface="Arial"/>
              </a:rPr>
              <a:t>em </a:t>
            </a:r>
            <a:r>
              <a:rPr sz="2800" dirty="0">
                <a:latin typeface="Arial"/>
                <a:cs typeface="Arial"/>
              </a:rPr>
              <a:t>movimentos </a:t>
            </a:r>
            <a:r>
              <a:rPr sz="2800" spc="-5" dirty="0">
                <a:latin typeface="Arial"/>
                <a:cs typeface="Arial"/>
              </a:rPr>
              <a:t>contra o governo </a:t>
            </a:r>
            <a:r>
              <a:rPr sz="2800" spc="-65" dirty="0">
                <a:latin typeface="Arial"/>
                <a:cs typeface="Arial"/>
              </a:rPr>
              <a:t>Temer </a:t>
            </a:r>
            <a:r>
              <a:rPr sz="2800" spc="-5" dirty="0">
                <a:latin typeface="Arial"/>
                <a:cs typeface="Arial"/>
              </a:rPr>
              <a:t>no  </a:t>
            </a:r>
            <a:r>
              <a:rPr sz="2800" dirty="0">
                <a:latin typeface="Arial"/>
                <a:cs typeface="Arial"/>
              </a:rPr>
              <a:t>ano.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66669" y="219837"/>
            <a:ext cx="592899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“A </a:t>
            </a:r>
            <a:r>
              <a:rPr sz="4400" spc="-5" dirty="0"/>
              <a:t>primavera</a:t>
            </a:r>
            <a:r>
              <a:rPr sz="4400" spc="-305" dirty="0"/>
              <a:t> </a:t>
            </a:r>
            <a:r>
              <a:rPr sz="4400" spc="-5" dirty="0"/>
              <a:t>estudantil”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153923" y="957072"/>
            <a:ext cx="7086600" cy="44516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3273" y="5428284"/>
            <a:ext cx="2324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Arial"/>
                <a:cs typeface="Arial"/>
              </a:rPr>
              <a:t>Foto de </a:t>
            </a:r>
            <a:r>
              <a:rPr sz="1800" spc="-150" dirty="0">
                <a:latin typeface="Arial"/>
                <a:cs typeface="Arial"/>
              </a:rPr>
              <a:t>Sarah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spc="-110" dirty="0">
                <a:latin typeface="Arial"/>
                <a:cs typeface="Arial"/>
              </a:rPr>
              <a:t>Fernandes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999988" y="2282951"/>
            <a:ext cx="6192011" cy="40827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080252" y="6370726"/>
            <a:ext cx="25800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Arial"/>
                <a:cs typeface="Arial"/>
              </a:rPr>
              <a:t>Foto de </a:t>
            </a:r>
            <a:r>
              <a:rPr sz="1800" spc="-145" dirty="0">
                <a:latin typeface="Arial"/>
                <a:cs typeface="Arial"/>
              </a:rPr>
              <a:t>João </a:t>
            </a:r>
            <a:r>
              <a:rPr sz="1800" spc="-110" dirty="0">
                <a:latin typeface="Arial"/>
                <a:cs typeface="Arial"/>
              </a:rPr>
              <a:t>Paulo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100" dirty="0">
                <a:latin typeface="Arial"/>
                <a:cs typeface="Arial"/>
              </a:rPr>
              <a:t>Caldeira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69079" y="0"/>
            <a:ext cx="8122919" cy="60914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5759196" cy="68564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006846" y="6118656"/>
            <a:ext cx="58915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  <a:hlinkClick r:id="rId4"/>
              </a:rPr>
              <a:t>http://www.radiocatarinense.com.br/index.php/2017/01/17/cami </a:t>
            </a:r>
            <a:r>
              <a:rPr sz="1800" spc="-5" dirty="0">
                <a:latin typeface="Times New Roman"/>
                <a:cs typeface="Times New Roman"/>
              </a:rPr>
              <a:t> nhoneiros-poderao-fazer-protesto-pacifico-na-br-153/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789420" cy="47914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77484" y="1908048"/>
            <a:ext cx="6414516" cy="44302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8739" y="4809870"/>
            <a:ext cx="47536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5" dirty="0">
                <a:latin typeface="Arial"/>
                <a:cs typeface="Arial"/>
              </a:rPr>
              <a:t>http</a:t>
            </a:r>
            <a:r>
              <a:rPr sz="1800" spc="-55" dirty="0">
                <a:latin typeface="Arial"/>
                <a:cs typeface="Arial"/>
                <a:hlinkClick r:id="rId4"/>
              </a:rPr>
              <a:t>www.jundiaagora.com.brmovimento-feminista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57494" y="6292392"/>
            <a:ext cx="56083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latin typeface="Arial"/>
                <a:cs typeface="Arial"/>
                <a:hlinkClick r:id="rId5"/>
              </a:rPr>
              <a:t>http://www.sindesindrn.org.br/por-que-paramos-mulheres- 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organizam-nova-greve-internacional-em-8-de-marco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1298</Words>
  <Application>Microsoft Office PowerPoint</Application>
  <PresentationFormat>Widescreen</PresentationFormat>
  <Paragraphs>147</Paragraphs>
  <Slides>30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6" baseType="lpstr">
      <vt:lpstr>Arial</vt:lpstr>
      <vt:lpstr>Calibri</vt:lpstr>
      <vt:lpstr>Symbol</vt:lpstr>
      <vt:lpstr>Times New Roman</vt:lpstr>
      <vt:lpstr>Wingdings</vt:lpstr>
      <vt:lpstr>Office Theme</vt:lpstr>
      <vt:lpstr>O GOLPE DE 2016 E O  FUTURO DA DEMOCRACIA</vt:lpstr>
      <vt:lpstr>Apresentação do PowerPoint</vt:lpstr>
      <vt:lpstr>≠ Favorável ao governo Dilma Rousseff ou ao Partido dos Trabalhadores</vt:lpstr>
      <vt:lpstr>Apresentação do PowerPoint</vt:lpstr>
      <vt:lpstr>Apresentação do PowerPoint</vt:lpstr>
      <vt:lpstr>Apresentação do PowerPoint</vt:lpstr>
      <vt:lpstr>RESISTÊNCIAS</vt:lpstr>
      <vt:lpstr>Referência imagens</vt:lpstr>
      <vt:lpstr>Das Jornadas de Junho de 2013 à  ascensão conservadora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SEGUNDA DÉCADA DO SÉCULO XXI:  DITADURA DISFARÇADA DE  DEMOCRACIA</vt:lpstr>
      <vt:lpstr>Apresentação do PowerPoint</vt:lpstr>
      <vt:lpstr>Apresentação do PowerPoint</vt:lpstr>
      <vt:lpstr>Institui-se a</vt:lpstr>
      <vt:lpstr>Apresentação do PowerPoint</vt:lpstr>
      <vt:lpstr>Medidas sócio educacionais no  pós-golpe de 2016</vt:lpstr>
      <vt:lpstr>Medidas sócio educacionais no pós-  golpe de 2016</vt:lpstr>
      <vt:lpstr>Escola sem Partido</vt:lpstr>
      <vt:lpstr>Apresentação do PowerPoint</vt:lpstr>
      <vt:lpstr>Apresentação do PowerPoint</vt:lpstr>
      <vt:lpstr>Referências</vt:lpstr>
      <vt:lpstr>GOLPE DE 2016: RESISTÊNCIAS  POPULARES</vt:lpstr>
      <vt:lpstr>Governo Michel Temer</vt:lpstr>
      <vt:lpstr>“A primavera estudantil”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GOLPE DE 2016 E O FUTURO DA DEMOCRACIA</dc:title>
  <dc:creator>Sara Munique</dc:creator>
  <cp:lastModifiedBy>Selma Martins Duarte</cp:lastModifiedBy>
  <cp:revision>1</cp:revision>
  <dcterms:created xsi:type="dcterms:W3CDTF">2019-03-22T18:52:33Z</dcterms:created>
  <dcterms:modified xsi:type="dcterms:W3CDTF">2019-03-22T18:54:10Z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2019-03-14T00:00:00Z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2019-03-22T00:00:00Z</vt:filetime>
  </property>
</Properties>
</file>