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1" r:id="rId3"/>
    <p:sldId id="257" r:id="rId4"/>
    <p:sldId id="259" r:id="rId5"/>
    <p:sldId id="258" r:id="rId6"/>
    <p:sldId id="260" r:id="rId7"/>
    <p:sldId id="262" r:id="rId8"/>
    <p:sldId id="268" r:id="rId9"/>
    <p:sldId id="263" r:id="rId10"/>
    <p:sldId id="264" r:id="rId11"/>
    <p:sldId id="265" r:id="rId12"/>
    <p:sldId id="266" r:id="rId13"/>
    <p:sldId id="267" r:id="rId14"/>
    <p:sldId id="269" r:id="rId15"/>
    <p:sldId id="274" r:id="rId16"/>
    <p:sldId id="270" r:id="rId17"/>
    <p:sldId id="271" r:id="rId18"/>
    <p:sldId id="272" r:id="rId19"/>
    <p:sldId id="273"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7" autoAdjust="0"/>
    <p:restoredTop sz="94660"/>
  </p:normalViewPr>
  <p:slideViewPr>
    <p:cSldViewPr snapToGrid="0">
      <p:cViewPr varScale="1">
        <p:scale>
          <a:sx n="74" d="100"/>
          <a:sy n="74" d="100"/>
        </p:scale>
        <p:origin x="5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pt-BR" smtClean="0"/>
              <a:t>Clique para editar o título mestre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5CF32E4E-51D2-4BCF-A48E-E7B7BCC07D9F}" type="datetimeFigureOut">
              <a:rPr lang="pt-BR" smtClean="0"/>
              <a:t>20/08/2020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1158395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CF32E4E-51D2-4BCF-A48E-E7B7BCC07D9F}" type="datetimeFigureOut">
              <a:rPr lang="pt-BR" smtClean="0"/>
              <a:t>20/08/2020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1562148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5CF32E4E-51D2-4BCF-A48E-E7B7BCC07D9F}" type="datetimeFigureOut">
              <a:rPr lang="pt-BR" smtClean="0"/>
              <a:t>20/08/2020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1073789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4294813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pt-BR" smtClean="0"/>
              <a:t>Clique para editar o título mestre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5CF32E4E-51D2-4BCF-A48E-E7B7BCC07D9F}" type="datetimeFigureOut">
              <a:rPr lang="pt-BR" smtClean="0"/>
              <a:t>20/08/2020</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3766798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5CF32E4E-51D2-4BCF-A48E-E7B7BCC07D9F}" type="datetimeFigureOut">
              <a:rPr lang="pt-BR" smtClean="0"/>
              <a:t>20/08/2020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1475304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32E4E-51D2-4BCF-A48E-E7B7BCC07D9F}" type="datetimeFigureOut">
              <a:rPr lang="pt-BR" smtClean="0"/>
              <a:t>20/08/2020</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2920511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pt-BR" smtClean="0"/>
              <a:t>Clique para editar o título mestre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2225648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242445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3776257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3891377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pt-BR" smtClean="0"/>
              <a:t>Clique para editar o título mestre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4210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5CF32E4E-51D2-4BCF-A48E-E7B7BCC07D9F}" type="datetimeFigureOut">
              <a:rPr lang="pt-BR" smtClean="0"/>
              <a:t>20/08/2020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764458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pt-BR" smtClean="0"/>
              <a:t>Clique para editar o título mestre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3" name="Date Placeholder 2"/>
          <p:cNvSpPr>
            <a:spLocks noGrp="1"/>
          </p:cNvSpPr>
          <p:nvPr>
            <p:ph type="dt" sz="half" idx="10"/>
          </p:nvPr>
        </p:nvSpPr>
        <p:spPr/>
        <p:txBody>
          <a:bodyPr/>
          <a:lstStyle/>
          <a:p>
            <a:fld id="{5CF32E4E-51D2-4BCF-A48E-E7B7BCC07D9F}" type="datetimeFigureOut">
              <a:rPr lang="pt-BR" smtClean="0"/>
              <a:t>20/08/2020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11699134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pt-BR" smtClean="0"/>
              <a:t>Clique para editar o título mestre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smtClean="0"/>
              <a:t>Clique no ícone para adicionar uma imagem</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3" name="Date Placeholder 2"/>
          <p:cNvSpPr>
            <a:spLocks noGrp="1"/>
          </p:cNvSpPr>
          <p:nvPr>
            <p:ph type="dt" sz="half" idx="10"/>
          </p:nvPr>
        </p:nvSpPr>
        <p:spPr/>
        <p:txBody>
          <a:bodyPr/>
          <a:lstStyle/>
          <a:p>
            <a:fld id="{5CF32E4E-51D2-4BCF-A48E-E7B7BCC07D9F}" type="datetimeFigureOut">
              <a:rPr lang="pt-BR" smtClean="0"/>
              <a:t>20/08/2020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3245836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CF32E4E-51D2-4BCF-A48E-E7B7BCC07D9F}" type="datetimeFigureOut">
              <a:rPr lang="pt-BR" smtClean="0"/>
              <a:t>20/08/2020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2722576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5CF32E4E-51D2-4BCF-A48E-E7B7BCC07D9F}" type="datetimeFigureOut">
              <a:rPr lang="pt-BR" smtClean="0"/>
              <a:t>20/08/2020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C285971F-94DD-46F2-BA6C-32EC3140CBDD}" type="slidenum">
              <a:rPr lang="pt-BR" smtClean="0"/>
              <a:t>‹nº›</a:t>
            </a:fld>
            <a:endParaRPr lang="pt-BR"/>
          </a:p>
        </p:txBody>
      </p:sp>
    </p:spTree>
    <p:extLst>
      <p:ext uri="{BB962C8B-B14F-4D97-AF65-F5344CB8AC3E}">
        <p14:creationId xmlns:p14="http://schemas.microsoft.com/office/powerpoint/2010/main" val="359833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CF32E4E-51D2-4BCF-A48E-E7B7BCC07D9F}" type="datetimeFigureOut">
              <a:rPr lang="pt-BR" smtClean="0"/>
              <a:t>20/08/2020</a:t>
            </a:fld>
            <a:endParaRPr lang="pt-B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pt-B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285971F-94DD-46F2-BA6C-32EC3140CBDD}" type="slidenum">
              <a:rPr lang="pt-BR" smtClean="0"/>
              <a:t>‹nº›</a:t>
            </a:fld>
            <a:endParaRPr lang="pt-BR"/>
          </a:p>
        </p:txBody>
      </p:sp>
    </p:spTree>
    <p:extLst>
      <p:ext uri="{BB962C8B-B14F-4D97-AF65-F5344CB8AC3E}">
        <p14:creationId xmlns:p14="http://schemas.microsoft.com/office/powerpoint/2010/main" val="942916755"/>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2.jpeg"/><Relationship Id="rId5" Type="http://schemas.openxmlformats.org/officeDocument/2006/relationships/image" Target="../media/image30.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741" y="169505"/>
            <a:ext cx="7585656" cy="6688495"/>
          </a:xfrm>
          <a:prstGeom prst="rect">
            <a:avLst/>
          </a:prstGeom>
          <a:ln>
            <a:noFill/>
          </a:ln>
          <a:effectLst>
            <a:softEdge rad="112500"/>
          </a:effectLst>
        </p:spPr>
      </p:pic>
    </p:spTree>
    <p:extLst>
      <p:ext uri="{BB962C8B-B14F-4D97-AF65-F5344CB8AC3E}">
        <p14:creationId xmlns:p14="http://schemas.microsoft.com/office/powerpoint/2010/main" val="38864032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746975" y="360608"/>
            <a:ext cx="10378914" cy="6497392"/>
          </a:xfrm>
        </p:spPr>
        <p:txBody>
          <a:bodyPr>
            <a:normAutofit/>
          </a:bodyPr>
          <a:lstStyle/>
          <a:p>
            <a:r>
              <a:rPr lang="pt-BR" sz="2400" dirty="0" err="1" smtClean="0">
                <a:solidFill>
                  <a:srgbClr val="92D050"/>
                </a:solidFill>
                <a:effectLst/>
                <a:latin typeface="Arial Black" panose="020B0A04020102020204" pitchFamily="34" charset="0"/>
              </a:rPr>
              <a:t>Fake</a:t>
            </a:r>
            <a:r>
              <a:rPr lang="pt-BR" sz="2400" dirty="0" smtClean="0">
                <a:solidFill>
                  <a:srgbClr val="92D050"/>
                </a:solidFill>
                <a:effectLst/>
                <a:latin typeface="Arial Black" panose="020B0A04020102020204" pitchFamily="34" charset="0"/>
              </a:rPr>
              <a:t> News em Tempos de Pandemia.</a:t>
            </a:r>
            <a:br>
              <a:rPr lang="pt-BR" sz="2400" dirty="0" smtClean="0">
                <a:solidFill>
                  <a:srgbClr val="92D050"/>
                </a:solidFill>
                <a:effectLst/>
                <a:latin typeface="Arial Black" panose="020B0A04020102020204" pitchFamily="34" charset="0"/>
              </a:rPr>
            </a:br>
            <a:r>
              <a:rPr lang="pt-BR" sz="2400" dirty="0" err="1" smtClean="0">
                <a:solidFill>
                  <a:srgbClr val="92D050"/>
                </a:solidFill>
                <a:effectLst/>
                <a:latin typeface="Arial Black" panose="020B0A04020102020204" pitchFamily="34" charset="0"/>
              </a:rPr>
              <a:t>Em</a:t>
            </a:r>
            <a:r>
              <a:rPr lang="pt-BR" sz="2400" dirty="0" smtClean="0">
                <a:solidFill>
                  <a:srgbClr val="92D050"/>
                </a:solidFill>
                <a:effectLst/>
                <a:latin typeface="Arial Black" panose="020B0A04020102020204" pitchFamily="34" charset="0"/>
              </a:rPr>
              <a:t> </a:t>
            </a:r>
            <a:r>
              <a:rPr lang="pt-BR" sz="2400" dirty="0">
                <a:solidFill>
                  <a:srgbClr val="92D050"/>
                </a:solidFill>
                <a:effectLst/>
                <a:latin typeface="Arial Black" panose="020B0A04020102020204" pitchFamily="34" charset="0"/>
              </a:rPr>
              <a:t>tempos como os de hoje, em que o mundo passa por uma pandemia global, vemos surgir de forma muito recorrente notícias, informações de procedência duvidosa, que muitas vezes podem ser FALSAS! Essas informações falsas são caracterizadas sob o termo britânico "</a:t>
            </a:r>
            <a:r>
              <a:rPr lang="pt-BR" sz="2400" dirty="0" err="1">
                <a:solidFill>
                  <a:srgbClr val="92D050"/>
                </a:solidFill>
                <a:effectLst/>
                <a:latin typeface="Arial Black" panose="020B0A04020102020204" pitchFamily="34" charset="0"/>
              </a:rPr>
              <a:t>Fake</a:t>
            </a:r>
            <a:r>
              <a:rPr lang="pt-BR" sz="2400" dirty="0">
                <a:solidFill>
                  <a:srgbClr val="92D050"/>
                </a:solidFill>
                <a:effectLst/>
                <a:latin typeface="Arial Black" panose="020B0A04020102020204" pitchFamily="34" charset="0"/>
              </a:rPr>
              <a:t> News", que quer dizer "informação falsa", e em tempos de crise global eles se disseminam através das redes sociais, tão presentes nas nossas vidas. E é muito comum que elas se espalhem na sociedade como se fossem verdade, criando empatia com os leitores. Isso faz com que as pessoas gerem compartilhamentos, tornando cada vez mais sustentável uma informação falsa.</a:t>
            </a:r>
            <a:br>
              <a:rPr lang="pt-BR" sz="2400" dirty="0">
                <a:solidFill>
                  <a:srgbClr val="92D050"/>
                </a:solidFill>
                <a:effectLst/>
                <a:latin typeface="Arial Black" panose="020B0A04020102020204" pitchFamily="34" charset="0"/>
              </a:rPr>
            </a:br>
            <a:r>
              <a:rPr lang="pt-BR" sz="2400" dirty="0">
                <a:solidFill>
                  <a:srgbClr val="92D050"/>
                </a:solidFill>
                <a:effectLst/>
                <a:latin typeface="Arial Black" panose="020B0A04020102020204" pitchFamily="34" charset="0"/>
              </a:rPr>
              <a:t>Então criamos essa publicação como forma de explicar o que são as </a:t>
            </a:r>
            <a:r>
              <a:rPr lang="pt-BR" sz="2400" dirty="0" err="1">
                <a:solidFill>
                  <a:srgbClr val="92D050"/>
                </a:solidFill>
                <a:effectLst/>
                <a:latin typeface="Arial Black" panose="020B0A04020102020204" pitchFamily="34" charset="0"/>
              </a:rPr>
              <a:t>Fake</a:t>
            </a:r>
            <a:r>
              <a:rPr lang="pt-BR" sz="2400" dirty="0">
                <a:solidFill>
                  <a:srgbClr val="92D050"/>
                </a:solidFill>
                <a:effectLst/>
                <a:latin typeface="Arial Black" panose="020B0A04020102020204" pitchFamily="34" charset="0"/>
              </a:rPr>
              <a:t> News? Como eles se caracterizam? Como identificar ? Devemos denunciar?</a:t>
            </a:r>
            <a:br>
              <a:rPr lang="pt-BR" sz="2400" dirty="0">
                <a:solidFill>
                  <a:srgbClr val="92D050"/>
                </a:solidFill>
                <a:effectLst/>
                <a:latin typeface="Arial Black" panose="020B0A04020102020204" pitchFamily="34" charset="0"/>
              </a:rPr>
            </a:br>
            <a:endParaRPr lang="pt-BR" sz="2400" dirty="0">
              <a:solidFill>
                <a:srgbClr val="92D050"/>
              </a:solidFill>
              <a:latin typeface="Arial Black" panose="020B0A04020102020204" pitchFamily="34" charset="0"/>
            </a:endParaRPr>
          </a:p>
        </p:txBody>
      </p:sp>
    </p:spTree>
    <p:extLst>
      <p:ext uri="{BB962C8B-B14F-4D97-AF65-F5344CB8AC3E}">
        <p14:creationId xmlns:p14="http://schemas.microsoft.com/office/powerpoint/2010/main" val="757026442"/>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8952" y="0"/>
            <a:ext cx="8268238" cy="6948152"/>
          </a:xfrm>
          <a:prstGeom prst="rect">
            <a:avLst/>
          </a:prstGeom>
        </p:spPr>
      </p:pic>
    </p:spTree>
    <p:extLst>
      <p:ext uri="{BB962C8B-B14F-4D97-AF65-F5344CB8AC3E}">
        <p14:creationId xmlns:p14="http://schemas.microsoft.com/office/powerpoint/2010/main" val="755859942"/>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5013" y="0"/>
            <a:ext cx="7624292" cy="6858000"/>
          </a:xfrm>
          <a:prstGeom prst="rect">
            <a:avLst/>
          </a:prstGeom>
        </p:spPr>
      </p:pic>
    </p:spTree>
    <p:extLst>
      <p:ext uri="{BB962C8B-B14F-4D97-AF65-F5344CB8AC3E}">
        <p14:creationId xmlns:p14="http://schemas.microsoft.com/office/powerpoint/2010/main" val="835025837"/>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4259" y="0"/>
            <a:ext cx="6735652" cy="6858000"/>
          </a:xfrm>
          <a:prstGeom prst="rect">
            <a:avLst/>
          </a:prstGeom>
        </p:spPr>
      </p:pic>
    </p:spTree>
    <p:extLst>
      <p:ext uri="{BB962C8B-B14F-4D97-AF65-F5344CB8AC3E}">
        <p14:creationId xmlns:p14="http://schemas.microsoft.com/office/powerpoint/2010/main" val="206717781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740" y="0"/>
            <a:ext cx="6954591" cy="6858000"/>
          </a:xfrm>
          <a:prstGeom prst="rect">
            <a:avLst/>
          </a:prstGeom>
        </p:spPr>
      </p:pic>
    </p:spTree>
    <p:extLst>
      <p:ext uri="{BB962C8B-B14F-4D97-AF65-F5344CB8AC3E}">
        <p14:creationId xmlns:p14="http://schemas.microsoft.com/office/powerpoint/2010/main" val="3676970237"/>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5180" y="0"/>
            <a:ext cx="6858000" cy="6858000"/>
          </a:xfrm>
          <a:prstGeom prst="rect">
            <a:avLst/>
          </a:prstGeom>
        </p:spPr>
      </p:pic>
    </p:spTree>
    <p:extLst>
      <p:ext uri="{BB962C8B-B14F-4D97-AF65-F5344CB8AC3E}">
        <p14:creationId xmlns:p14="http://schemas.microsoft.com/office/powerpoint/2010/main" val="27132846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95" y="609599"/>
            <a:ext cx="10353762" cy="5958626"/>
          </a:xfrm>
        </p:spPr>
        <p:txBody>
          <a:bodyPr>
            <a:normAutofit/>
          </a:bodyPr>
          <a:lstStyle/>
          <a:p>
            <a:r>
              <a:rPr lang="pt-BR" sz="2400" dirty="0">
                <a:solidFill>
                  <a:srgbClr val="92D050"/>
                </a:solidFill>
                <a:effectLst/>
                <a:latin typeface="Arial Black" panose="020B0A04020102020204" pitchFamily="34" charset="0"/>
              </a:rPr>
              <a:t>Como já ressaltamos </a:t>
            </a:r>
            <a:r>
              <a:rPr lang="pt-BR" sz="2400" dirty="0" smtClean="0">
                <a:solidFill>
                  <a:srgbClr val="92D050"/>
                </a:solidFill>
                <a:effectLst/>
                <a:latin typeface="Arial Black" panose="020B0A04020102020204" pitchFamily="34" charset="0"/>
              </a:rPr>
              <a:t>nos slides anteriores, </a:t>
            </a:r>
            <a:r>
              <a:rPr lang="pt-BR" sz="2400" dirty="0">
                <a:solidFill>
                  <a:srgbClr val="92D050"/>
                </a:solidFill>
                <a:effectLst/>
                <a:latin typeface="Arial Black" panose="020B0A04020102020204" pitchFamily="34" charset="0"/>
              </a:rPr>
              <a:t>a propagação de informações falsas, conhecidas popularmente como "</a:t>
            </a:r>
            <a:r>
              <a:rPr lang="pt-BR" sz="2400" dirty="0" err="1">
                <a:solidFill>
                  <a:srgbClr val="92D050"/>
                </a:solidFill>
                <a:effectLst/>
                <a:latin typeface="Arial Black" panose="020B0A04020102020204" pitchFamily="34" charset="0"/>
              </a:rPr>
              <a:t>Fake</a:t>
            </a:r>
            <a:r>
              <a:rPr lang="pt-BR" sz="2400" dirty="0">
                <a:solidFill>
                  <a:srgbClr val="92D050"/>
                </a:solidFill>
                <a:effectLst/>
                <a:latin typeface="Arial Black" panose="020B0A04020102020204" pitchFamily="34" charset="0"/>
              </a:rPr>
              <a:t> News" são recorrentes em tempos de crise. Exemplo prático é crise da pandemia do COVID-19.</a:t>
            </a:r>
            <a:br>
              <a:rPr lang="pt-BR" sz="2400" dirty="0">
                <a:solidFill>
                  <a:srgbClr val="92D050"/>
                </a:solidFill>
                <a:effectLst/>
                <a:latin typeface="Arial Black" panose="020B0A04020102020204" pitchFamily="34" charset="0"/>
              </a:rPr>
            </a:br>
            <a:r>
              <a:rPr lang="pt-BR" sz="2400" dirty="0">
                <a:solidFill>
                  <a:srgbClr val="92D050"/>
                </a:solidFill>
                <a:effectLst/>
                <a:latin typeface="Arial Black" panose="020B0A04020102020204" pitchFamily="34" charset="0"/>
              </a:rPr>
              <a:t>A está crise de saúde global tem-se vinculado nas mídias e redes sociais, como o </a:t>
            </a:r>
            <a:r>
              <a:rPr lang="pt-BR" sz="2400" dirty="0" err="1">
                <a:solidFill>
                  <a:srgbClr val="92D050"/>
                </a:solidFill>
                <a:effectLst/>
                <a:latin typeface="Arial Black" panose="020B0A04020102020204" pitchFamily="34" charset="0"/>
              </a:rPr>
              <a:t>Whatsapp</a:t>
            </a:r>
            <a:r>
              <a:rPr lang="pt-BR" sz="2400" dirty="0">
                <a:solidFill>
                  <a:srgbClr val="92D050"/>
                </a:solidFill>
                <a:effectLst/>
                <a:latin typeface="Arial Black" panose="020B0A04020102020204" pitchFamily="34" charset="0"/>
              </a:rPr>
              <a:t>, diversas desinformações a respeito da situação atual. Um exemplo de </a:t>
            </a:r>
            <a:r>
              <a:rPr lang="pt-BR" sz="2400" dirty="0" err="1">
                <a:solidFill>
                  <a:srgbClr val="92D050"/>
                </a:solidFill>
                <a:effectLst/>
                <a:latin typeface="Arial Black" panose="020B0A04020102020204" pitchFamily="34" charset="0"/>
              </a:rPr>
              <a:t>Fake</a:t>
            </a:r>
            <a:r>
              <a:rPr lang="pt-BR" sz="2400" dirty="0">
                <a:solidFill>
                  <a:srgbClr val="92D050"/>
                </a:solidFill>
                <a:effectLst/>
                <a:latin typeface="Arial Black" panose="020B0A04020102020204" pitchFamily="34" charset="0"/>
              </a:rPr>
              <a:t> News que circulou em tempos de COVID-19 no Brasil foi de que os equipamentos de proteção e produtos vindos da China estariam propositalmente contaminados. As autoridades brasileiras de saúde alegaram não ter conhecimento nem evidências que comprovam está informação que foi veiculada a mensagens de </a:t>
            </a:r>
            <a:r>
              <a:rPr lang="pt-BR" sz="2400" dirty="0" err="1">
                <a:solidFill>
                  <a:srgbClr val="92D050"/>
                </a:solidFill>
                <a:effectLst/>
                <a:latin typeface="Arial Black" panose="020B0A04020102020204" pitchFamily="34" charset="0"/>
              </a:rPr>
              <a:t>WhatsApp</a:t>
            </a:r>
            <a:r>
              <a:rPr lang="pt-BR" sz="2400" dirty="0">
                <a:effectLst/>
              </a:rPr>
              <a:t>.</a:t>
            </a:r>
            <a:endParaRPr lang="pt-BR" sz="2400" dirty="0"/>
          </a:p>
        </p:txBody>
      </p:sp>
    </p:spTree>
    <p:extLst>
      <p:ext uri="{BB962C8B-B14F-4D97-AF65-F5344CB8AC3E}">
        <p14:creationId xmlns:p14="http://schemas.microsoft.com/office/powerpoint/2010/main" val="140040495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9713" y="0"/>
            <a:ext cx="7155287" cy="6858000"/>
          </a:xfrm>
          <a:prstGeom prst="rect">
            <a:avLst/>
          </a:prstGeom>
        </p:spPr>
      </p:pic>
    </p:spTree>
    <p:extLst>
      <p:ext uri="{BB962C8B-B14F-4D97-AF65-F5344CB8AC3E}">
        <p14:creationId xmlns:p14="http://schemas.microsoft.com/office/powerpoint/2010/main" val="19195168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38550742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50371273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3384963842"/>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8087651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5484" y="0"/>
            <a:ext cx="6858000" cy="6858000"/>
          </a:xfrm>
          <a:prstGeom prst="rect">
            <a:avLst/>
          </a:prstGeom>
        </p:spPr>
      </p:pic>
    </p:spTree>
    <p:extLst>
      <p:ext uri="{BB962C8B-B14F-4D97-AF65-F5344CB8AC3E}">
        <p14:creationId xmlns:p14="http://schemas.microsoft.com/office/powerpoint/2010/main" val="167286853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1068" y="2992191"/>
            <a:ext cx="10353762" cy="970450"/>
          </a:xfrm>
        </p:spPr>
        <p:txBody>
          <a:bodyPr>
            <a:normAutofit fontScale="90000"/>
          </a:bodyPr>
          <a:lstStyle/>
          <a:p>
            <a:r>
              <a:rPr lang="pt-BR" sz="2700" dirty="0">
                <a:solidFill>
                  <a:srgbClr val="00B0F0"/>
                </a:solidFill>
                <a:effectLst/>
                <a:latin typeface="Arial Black" panose="020B0A04020102020204" pitchFamily="34" charset="0"/>
              </a:rPr>
              <a:t>Porque o uso da cloroquina é prejudicial à saúde?</a:t>
            </a:r>
            <a:br>
              <a:rPr lang="pt-BR" sz="2700" dirty="0">
                <a:solidFill>
                  <a:srgbClr val="00B0F0"/>
                </a:solidFill>
                <a:effectLst/>
                <a:latin typeface="Arial Black" panose="020B0A04020102020204" pitchFamily="34" charset="0"/>
              </a:rPr>
            </a:br>
            <a:r>
              <a:rPr lang="pt-BR" sz="2700" dirty="0">
                <a:solidFill>
                  <a:srgbClr val="00B0F0"/>
                </a:solidFill>
                <a:effectLst/>
                <a:latin typeface="Arial Black" panose="020B0A04020102020204" pitchFamily="34" charset="0"/>
              </a:rPr>
              <a:t>Seguindo as nossas publicações sobre </a:t>
            </a:r>
            <a:r>
              <a:rPr lang="pt-BR" sz="2700" dirty="0" err="1">
                <a:solidFill>
                  <a:srgbClr val="00B0F0"/>
                </a:solidFill>
                <a:effectLst/>
                <a:latin typeface="Arial Black" panose="020B0A04020102020204" pitchFamily="34" charset="0"/>
              </a:rPr>
              <a:t>fake</a:t>
            </a:r>
            <a:r>
              <a:rPr lang="pt-BR" sz="2700" dirty="0">
                <a:solidFill>
                  <a:srgbClr val="00B0F0"/>
                </a:solidFill>
                <a:effectLst/>
                <a:latin typeface="Arial Black" panose="020B0A04020102020204" pitchFamily="34" charset="0"/>
              </a:rPr>
              <a:t> </a:t>
            </a:r>
            <a:r>
              <a:rPr lang="pt-BR" sz="2700" dirty="0" err="1">
                <a:solidFill>
                  <a:srgbClr val="00B0F0"/>
                </a:solidFill>
                <a:effectLst/>
                <a:latin typeface="Arial Black" panose="020B0A04020102020204" pitchFamily="34" charset="0"/>
              </a:rPr>
              <a:t>news</a:t>
            </a:r>
            <a:r>
              <a:rPr lang="pt-BR" sz="2700" dirty="0">
                <a:solidFill>
                  <a:srgbClr val="00B0F0"/>
                </a:solidFill>
                <a:effectLst/>
                <a:latin typeface="Arial Black" panose="020B0A04020102020204" pitchFamily="34" charset="0"/>
              </a:rPr>
              <a:t>, nesta semana trouxemos um assunto que nos últimos dias tornou-se muito divulgado e compartilhado nas redes sociais como </a:t>
            </a:r>
            <a:r>
              <a:rPr lang="pt-BR" sz="2700" dirty="0" err="1">
                <a:solidFill>
                  <a:srgbClr val="00B0F0"/>
                </a:solidFill>
                <a:effectLst/>
                <a:latin typeface="Arial Black" panose="020B0A04020102020204" pitchFamily="34" charset="0"/>
              </a:rPr>
              <a:t>Facebook</a:t>
            </a:r>
            <a:r>
              <a:rPr lang="pt-BR" sz="2700" dirty="0">
                <a:solidFill>
                  <a:srgbClr val="00B0F0"/>
                </a:solidFill>
                <a:effectLst/>
                <a:latin typeface="Arial Black" panose="020B0A04020102020204" pitchFamily="34" charset="0"/>
              </a:rPr>
              <a:t>, </a:t>
            </a:r>
            <a:r>
              <a:rPr lang="pt-BR" sz="2700" dirty="0" err="1">
                <a:solidFill>
                  <a:srgbClr val="00B0F0"/>
                </a:solidFill>
                <a:effectLst/>
                <a:latin typeface="Arial Black" panose="020B0A04020102020204" pitchFamily="34" charset="0"/>
              </a:rPr>
              <a:t>WhatsApp</a:t>
            </a:r>
            <a:r>
              <a:rPr lang="pt-BR" sz="2700" dirty="0">
                <a:solidFill>
                  <a:srgbClr val="00B0F0"/>
                </a:solidFill>
                <a:effectLst/>
                <a:latin typeface="Arial Black" panose="020B0A04020102020204" pitchFamily="34" charset="0"/>
              </a:rPr>
              <a:t>, grupos de mensagens, entre outras mídias, que foi sobre o uso da cloroquina, um fármaco que eventualmente teria resultados contra o vírus covid-19. Apesar de recentemente o ministério da saúde ter liberado o uso deste medicamento no tratamento contra o vírus, este fármaco não apresenta comprovações científicas de sua eficácia. Inclusive a própria Organização Mundial da Saúde (OMS) não recomenda o uso deste medicamento no tratamento do </a:t>
            </a:r>
            <a:r>
              <a:rPr lang="pt-BR" sz="2700" dirty="0" err="1">
                <a:solidFill>
                  <a:srgbClr val="00B0F0"/>
                </a:solidFill>
                <a:effectLst/>
                <a:latin typeface="Arial Black" panose="020B0A04020102020204" pitchFamily="34" charset="0"/>
              </a:rPr>
              <a:t>coronavírus</a:t>
            </a:r>
            <a:r>
              <a:rPr lang="pt-BR" sz="2700" dirty="0">
                <a:solidFill>
                  <a:srgbClr val="00B0F0"/>
                </a:solidFill>
                <a:effectLst/>
                <a:latin typeface="Arial Black" panose="020B0A04020102020204" pitchFamily="34" charset="0"/>
              </a:rPr>
              <a:t>. No post acima mostraremos alguns pontos do porque o uso deste medicamento não apresenta nenhuma evidência de benefícios contra o </a:t>
            </a:r>
            <a:r>
              <a:rPr lang="pt-BR" sz="2700" dirty="0" smtClean="0">
                <a:solidFill>
                  <a:srgbClr val="00B0F0"/>
                </a:solidFill>
                <a:effectLst/>
                <a:latin typeface="Arial Black" panose="020B0A04020102020204" pitchFamily="34" charset="0"/>
              </a:rPr>
              <a:t>covid-19. </a:t>
            </a:r>
            <a:endParaRPr lang="pt-BR" sz="2700" dirty="0">
              <a:solidFill>
                <a:srgbClr val="00B0F0"/>
              </a:solidFill>
              <a:latin typeface="Arial Black" panose="020B0A04020102020204" pitchFamily="34" charset="0"/>
            </a:endParaRPr>
          </a:p>
        </p:txBody>
      </p:sp>
    </p:spTree>
    <p:extLst>
      <p:ext uri="{BB962C8B-B14F-4D97-AF65-F5344CB8AC3E}">
        <p14:creationId xmlns:p14="http://schemas.microsoft.com/office/powerpoint/2010/main" val="4879683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0773990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098573707"/>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54309718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14578445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049313264"/>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949672772"/>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363529807"/>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36601010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7517693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3795" y="270456"/>
            <a:ext cx="10353762" cy="6310648"/>
          </a:xfrm>
        </p:spPr>
        <p:txBody>
          <a:bodyPr>
            <a:normAutofit/>
          </a:bodyPr>
          <a:lstStyle/>
          <a:p>
            <a:r>
              <a:rPr lang="pt-BR" sz="2400" dirty="0">
                <a:solidFill>
                  <a:srgbClr val="0070C0"/>
                </a:solidFill>
                <a:effectLst/>
                <a:latin typeface="Arial Black" panose="020B0A04020102020204" pitchFamily="34" charset="0"/>
              </a:rPr>
              <a:t>Nesses tempos da pandemia do Corona Vírus a população tem sido bombardeada por </a:t>
            </a:r>
            <a:r>
              <a:rPr lang="pt-BR" sz="2400" dirty="0" err="1">
                <a:solidFill>
                  <a:srgbClr val="0070C0"/>
                </a:solidFill>
                <a:effectLst/>
                <a:latin typeface="Arial Black" panose="020B0A04020102020204" pitchFamily="34" charset="0"/>
              </a:rPr>
              <a:t>fakenews</a:t>
            </a:r>
            <a:r>
              <a:rPr lang="pt-BR" sz="2400" dirty="0">
                <a:solidFill>
                  <a:srgbClr val="0070C0"/>
                </a:solidFill>
                <a:effectLst/>
                <a:latin typeface="Arial Black" panose="020B0A04020102020204" pitchFamily="34" charset="0"/>
              </a:rPr>
              <a:t>, estamos amedrontados com poucas informações ainda disponíveis sobre a doença e o próprio vírus, na ânsia por respostas rápidas tendemos a achar um culpado e acabamos praticando </a:t>
            </a:r>
            <a:r>
              <a:rPr lang="pt-BR" sz="2400" dirty="0" err="1">
                <a:solidFill>
                  <a:srgbClr val="0070C0"/>
                </a:solidFill>
                <a:effectLst/>
                <a:latin typeface="Arial Black" panose="020B0A04020102020204" pitchFamily="34" charset="0"/>
              </a:rPr>
              <a:t>xenofóbia</a:t>
            </a:r>
            <a:r>
              <a:rPr lang="pt-BR" sz="2400" dirty="0">
                <a:solidFill>
                  <a:srgbClr val="0070C0"/>
                </a:solidFill>
                <a:effectLst/>
                <a:latin typeface="Arial Black" panose="020B0A04020102020204" pitchFamily="34" charset="0"/>
              </a:rPr>
              <a:t> e racismo condenando uma população inteira injustamente por ignorância</a:t>
            </a:r>
            <a:r>
              <a:rPr lang="pt-BR" sz="2400" dirty="0">
                <a:solidFill>
                  <a:srgbClr val="0070C0"/>
                </a:solidFill>
                <a:latin typeface="Arial Black" panose="020B0A04020102020204" pitchFamily="34" charset="0"/>
              </a:rPr>
              <a:t/>
            </a:r>
            <a:br>
              <a:rPr lang="pt-BR" sz="2400" dirty="0">
                <a:solidFill>
                  <a:srgbClr val="0070C0"/>
                </a:solidFill>
                <a:latin typeface="Arial Black" panose="020B0A04020102020204" pitchFamily="34" charset="0"/>
              </a:rPr>
            </a:br>
            <a:r>
              <a:rPr lang="pt-BR" sz="2400" dirty="0">
                <a:solidFill>
                  <a:srgbClr val="0070C0"/>
                </a:solidFill>
                <a:effectLst/>
                <a:latin typeface="Arial Black" panose="020B0A04020102020204" pitchFamily="34" charset="0"/>
              </a:rPr>
              <a:t>Cuidado xenofobia e racismo são crimes passíveis de reclusão ou multas</a:t>
            </a:r>
            <a:endParaRPr lang="pt-BR" sz="2400" dirty="0">
              <a:solidFill>
                <a:srgbClr val="0070C0"/>
              </a:solidFill>
              <a:latin typeface="Arial Black" panose="020B0A04020102020204" pitchFamily="34" charset="0"/>
            </a:endParaRPr>
          </a:p>
        </p:txBody>
      </p:sp>
    </p:spTree>
    <p:extLst>
      <p:ext uri="{BB962C8B-B14F-4D97-AF65-F5344CB8AC3E}">
        <p14:creationId xmlns:p14="http://schemas.microsoft.com/office/powerpoint/2010/main" val="3190674565"/>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9262" y="0"/>
            <a:ext cx="6259131" cy="6858001"/>
          </a:xfrm>
          <a:prstGeom prst="rect">
            <a:avLst/>
          </a:prstGeom>
        </p:spPr>
      </p:pic>
    </p:spTree>
    <p:extLst>
      <p:ext uri="{BB962C8B-B14F-4D97-AF65-F5344CB8AC3E}">
        <p14:creationId xmlns:p14="http://schemas.microsoft.com/office/powerpoint/2010/main" val="2750831604"/>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290" y="0"/>
            <a:ext cx="6387921" cy="6858000"/>
          </a:xfrm>
          <a:prstGeom prst="rect">
            <a:avLst/>
          </a:prstGeom>
        </p:spPr>
      </p:pic>
    </p:spTree>
    <p:extLst>
      <p:ext uri="{BB962C8B-B14F-4D97-AF65-F5344CB8AC3E}">
        <p14:creationId xmlns:p14="http://schemas.microsoft.com/office/powerpoint/2010/main" val="797988253"/>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141" y="0"/>
            <a:ext cx="6375042" cy="6857999"/>
          </a:xfrm>
          <a:prstGeom prst="rect">
            <a:avLst/>
          </a:prstGeom>
        </p:spPr>
      </p:pic>
    </p:spTree>
    <p:extLst>
      <p:ext uri="{BB962C8B-B14F-4D97-AF65-F5344CB8AC3E}">
        <p14:creationId xmlns:p14="http://schemas.microsoft.com/office/powerpoint/2010/main" val="3174448849"/>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6264" y="798043"/>
            <a:ext cx="2292440" cy="2190482"/>
          </a:xfrm>
          <a:prstGeom prst="rect">
            <a:avLst/>
          </a:prstGeom>
        </p:spPr>
      </p:pic>
      <p:sp>
        <p:nvSpPr>
          <p:cNvPr id="3" name="CaixaDeTexto 2"/>
          <p:cNvSpPr txBox="1"/>
          <p:nvPr/>
        </p:nvSpPr>
        <p:spPr>
          <a:xfrm>
            <a:off x="6800045" y="128163"/>
            <a:ext cx="4984124" cy="646331"/>
          </a:xfrm>
          <a:prstGeom prst="rect">
            <a:avLst/>
          </a:prstGeom>
          <a:noFill/>
        </p:spPr>
        <p:txBody>
          <a:bodyPr wrap="square" rtlCol="0">
            <a:spAutoFit/>
          </a:bodyPr>
          <a:lstStyle/>
          <a:p>
            <a:pPr algn="ctr"/>
            <a:r>
              <a:rPr lang="pt-BR" dirty="0" smtClean="0"/>
              <a:t>Observatório do Mundo Contemporâneo- OMC</a:t>
            </a:r>
          </a:p>
          <a:p>
            <a:pPr algn="ctr"/>
            <a:r>
              <a:rPr lang="pt-BR" dirty="0" smtClean="0"/>
              <a:t>Colegiado do Curso de História.</a:t>
            </a:r>
          </a:p>
        </p:txBody>
      </p:sp>
      <p:graphicFrame>
        <p:nvGraphicFramePr>
          <p:cNvPr id="4" name="Objeto 3"/>
          <p:cNvGraphicFramePr>
            <a:graphicFrameLocks noChangeAspect="1"/>
          </p:cNvGraphicFramePr>
          <p:nvPr>
            <p:extLst>
              <p:ext uri="{D42A27DB-BD31-4B8C-83A1-F6EECF244321}">
                <p14:modId xmlns:p14="http://schemas.microsoft.com/office/powerpoint/2010/main" val="1520940560"/>
              </p:ext>
            </p:extLst>
          </p:nvPr>
        </p:nvGraphicFramePr>
        <p:xfrm>
          <a:off x="6495117" y="3745824"/>
          <a:ext cx="2203803" cy="1381482"/>
        </p:xfrm>
        <a:graphic>
          <a:graphicData uri="http://schemas.openxmlformats.org/presentationml/2006/ole">
            <mc:AlternateContent xmlns:mc="http://schemas.openxmlformats.org/markup-compatibility/2006">
              <mc:Choice xmlns:v="urn:schemas-microsoft-com:vml" Requires="v">
                <p:oleObj spid="_x0000_s2052" name="CorelDRAW" r:id="rId4" imgW="1700292" imgH="692422" progId="CorelDraw.Graphic.17">
                  <p:embed/>
                </p:oleObj>
              </mc:Choice>
              <mc:Fallback>
                <p:oleObj name="CorelDRAW" r:id="rId4" imgW="1700292" imgH="692422" progId="CorelDraw.Graphic.17">
                  <p:embed/>
                  <p:pic>
                    <p:nvPicPr>
                      <p:cNvPr id="0" name=""/>
                      <p:cNvPicPr/>
                      <p:nvPr/>
                    </p:nvPicPr>
                    <p:blipFill>
                      <a:blip r:embed="rId5"/>
                      <a:stretch>
                        <a:fillRect/>
                      </a:stretch>
                    </p:blipFill>
                    <p:spPr>
                      <a:xfrm>
                        <a:off x="6495117" y="3745824"/>
                        <a:ext cx="2203803" cy="1381482"/>
                      </a:xfrm>
                      <a:prstGeom prst="rect">
                        <a:avLst/>
                      </a:prstGeom>
                    </p:spPr>
                  </p:pic>
                </p:oleObj>
              </mc:Fallback>
            </mc:AlternateContent>
          </a:graphicData>
        </a:graphic>
      </p:graphicFrame>
      <p:pic>
        <p:nvPicPr>
          <p:cNvPr id="5" name="Picture 2" descr="Brasao Governo do Estad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86743" y="3770491"/>
            <a:ext cx="1141239" cy="133214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56987" y="5403335"/>
            <a:ext cx="3670995" cy="1315952"/>
          </a:xfrm>
          <a:prstGeom prst="rect">
            <a:avLst/>
          </a:prstGeom>
        </p:spPr>
      </p:pic>
      <p:sp>
        <p:nvSpPr>
          <p:cNvPr id="7" name="CaixaDeTexto 6"/>
          <p:cNvSpPr txBox="1"/>
          <p:nvPr/>
        </p:nvSpPr>
        <p:spPr>
          <a:xfrm>
            <a:off x="618185" y="596789"/>
            <a:ext cx="3335628" cy="1200329"/>
          </a:xfrm>
          <a:prstGeom prst="rect">
            <a:avLst/>
          </a:prstGeom>
          <a:noFill/>
        </p:spPr>
        <p:txBody>
          <a:bodyPr wrap="square" rtlCol="0">
            <a:spAutoFit/>
          </a:bodyPr>
          <a:lstStyle/>
          <a:p>
            <a:pPr algn="ctr"/>
            <a:r>
              <a:rPr lang="pt-BR" b="1" dirty="0" smtClean="0"/>
              <a:t>Coordenadores do Mural</a:t>
            </a:r>
          </a:p>
          <a:p>
            <a:pPr algn="ctr"/>
            <a:r>
              <a:rPr lang="pt-BR" dirty="0" smtClean="0"/>
              <a:t>Prof. Dr. Angela Meirelles de Oliveira</a:t>
            </a:r>
          </a:p>
          <a:p>
            <a:pPr algn="ctr"/>
            <a:r>
              <a:rPr lang="pt-BR" dirty="0" smtClean="0"/>
              <a:t>Prof. Dr. Claudia Monteiro</a:t>
            </a:r>
            <a:endParaRPr lang="pt-BR" dirty="0"/>
          </a:p>
        </p:txBody>
      </p:sp>
      <p:sp>
        <p:nvSpPr>
          <p:cNvPr id="8" name="CaixaDeTexto 7"/>
          <p:cNvSpPr txBox="1"/>
          <p:nvPr/>
        </p:nvSpPr>
        <p:spPr>
          <a:xfrm>
            <a:off x="618185" y="2215614"/>
            <a:ext cx="3232596" cy="646331"/>
          </a:xfrm>
          <a:prstGeom prst="rect">
            <a:avLst/>
          </a:prstGeom>
          <a:noFill/>
        </p:spPr>
        <p:txBody>
          <a:bodyPr wrap="square" rtlCol="0">
            <a:spAutoFit/>
          </a:bodyPr>
          <a:lstStyle/>
          <a:p>
            <a:pPr algn="ctr"/>
            <a:r>
              <a:rPr lang="pt-BR" b="1" dirty="0" smtClean="0"/>
              <a:t>Bolsista</a:t>
            </a:r>
          </a:p>
          <a:p>
            <a:pPr algn="ctr"/>
            <a:r>
              <a:rPr lang="pt-BR" dirty="0" smtClean="0"/>
              <a:t>Daniela Fátima Henrichsen</a:t>
            </a:r>
            <a:endParaRPr lang="pt-BR" dirty="0"/>
          </a:p>
        </p:txBody>
      </p:sp>
      <p:sp>
        <p:nvSpPr>
          <p:cNvPr id="9" name="CaixaDeTexto 8"/>
          <p:cNvSpPr txBox="1"/>
          <p:nvPr/>
        </p:nvSpPr>
        <p:spPr>
          <a:xfrm>
            <a:off x="360607" y="3424971"/>
            <a:ext cx="3850783" cy="3139321"/>
          </a:xfrm>
          <a:prstGeom prst="rect">
            <a:avLst/>
          </a:prstGeom>
          <a:noFill/>
        </p:spPr>
        <p:txBody>
          <a:bodyPr wrap="square" rtlCol="0">
            <a:spAutoFit/>
          </a:bodyPr>
          <a:lstStyle/>
          <a:p>
            <a:pPr algn="ctr"/>
            <a:r>
              <a:rPr lang="pt-BR" b="1" dirty="0" smtClean="0"/>
              <a:t>Estagiários</a:t>
            </a:r>
          </a:p>
          <a:p>
            <a:pPr algn="ctr"/>
            <a:r>
              <a:rPr lang="pt-PT" dirty="0">
                <a:latin typeface="Times New Roman" panose="02020603050405020304" pitchFamily="18" charset="0"/>
                <a:cs typeface="Times New Roman" panose="02020603050405020304" pitchFamily="18" charset="0"/>
              </a:rPr>
              <a:t>Angélica Buscarini</a:t>
            </a:r>
            <a:r>
              <a:rPr lang="pt-BR" b="1" dirty="0">
                <a:solidFill>
                  <a:schemeClr val="tx1">
                    <a:lumMod val="95000"/>
                  </a:schemeClr>
                </a:solidFill>
                <a:latin typeface="Times New Roman" panose="02020603050405020304" pitchFamily="18" charset="0"/>
                <a:cs typeface="Times New Roman" panose="02020603050405020304" pitchFamily="18" charset="0"/>
              </a:rPr>
              <a:t> </a:t>
            </a:r>
          </a:p>
          <a:p>
            <a:pPr algn="ctr"/>
            <a:r>
              <a:rPr lang="pt-BR" dirty="0">
                <a:solidFill>
                  <a:schemeClr val="tx1">
                    <a:lumMod val="95000"/>
                  </a:schemeClr>
                </a:solidFill>
                <a:latin typeface="Times New Roman" panose="02020603050405020304" pitchFamily="18" charset="0"/>
                <a:cs typeface="Times New Roman" panose="02020603050405020304" pitchFamily="18" charset="0"/>
              </a:rPr>
              <a:t>Débora Schmidt</a:t>
            </a:r>
          </a:p>
          <a:p>
            <a:pPr algn="ctr"/>
            <a:r>
              <a:rPr lang="pt-BR" dirty="0">
                <a:latin typeface="Times New Roman" panose="02020603050405020304" pitchFamily="18" charset="0"/>
                <a:cs typeface="Times New Roman" panose="02020603050405020304" pitchFamily="18" charset="0"/>
              </a:rPr>
              <a:t>Gabriela Pires Leonardo</a:t>
            </a:r>
            <a:endParaRPr lang="pt-BR" dirty="0">
              <a:solidFill>
                <a:schemeClr val="tx1">
                  <a:lumMod val="95000"/>
                </a:schemeClr>
              </a:solidFill>
              <a:latin typeface="Times New Roman" panose="02020603050405020304" pitchFamily="18" charset="0"/>
              <a:cs typeface="Times New Roman" panose="02020603050405020304" pitchFamily="18" charset="0"/>
            </a:endParaRPr>
          </a:p>
          <a:p>
            <a:pPr algn="ctr"/>
            <a:r>
              <a:rPr lang="pt-BR" dirty="0">
                <a:solidFill>
                  <a:schemeClr val="tx1">
                    <a:lumMod val="95000"/>
                  </a:schemeClr>
                </a:solidFill>
                <a:latin typeface="Times New Roman" panose="02020603050405020304" pitchFamily="18" charset="0"/>
                <a:cs typeface="Times New Roman" panose="02020603050405020304" pitchFamily="18" charset="0"/>
              </a:rPr>
              <a:t>Gabriela </a:t>
            </a:r>
            <a:r>
              <a:rPr lang="pt-BR" dirty="0" err="1">
                <a:solidFill>
                  <a:schemeClr val="tx1">
                    <a:lumMod val="95000"/>
                  </a:schemeClr>
                </a:solidFill>
                <a:latin typeface="Times New Roman" panose="02020603050405020304" pitchFamily="18" charset="0"/>
                <a:cs typeface="Times New Roman" panose="02020603050405020304" pitchFamily="18" charset="0"/>
              </a:rPr>
              <a:t>Suemy</a:t>
            </a:r>
            <a:r>
              <a:rPr lang="pt-BR" dirty="0">
                <a:solidFill>
                  <a:schemeClr val="tx1">
                    <a:lumMod val="95000"/>
                  </a:schemeClr>
                </a:solidFill>
                <a:latin typeface="Times New Roman" panose="02020603050405020304" pitchFamily="18" charset="0"/>
                <a:cs typeface="Times New Roman" panose="02020603050405020304" pitchFamily="18" charset="0"/>
              </a:rPr>
              <a:t> </a:t>
            </a:r>
            <a:r>
              <a:rPr lang="pt-BR" dirty="0" err="1">
                <a:solidFill>
                  <a:schemeClr val="tx1">
                    <a:lumMod val="95000"/>
                  </a:schemeClr>
                </a:solidFill>
                <a:latin typeface="Times New Roman" panose="02020603050405020304" pitchFamily="18" charset="0"/>
                <a:cs typeface="Times New Roman" panose="02020603050405020304" pitchFamily="18" charset="0"/>
              </a:rPr>
              <a:t>Matsumi</a:t>
            </a:r>
            <a:endParaRPr lang="pt-BR" dirty="0">
              <a:solidFill>
                <a:schemeClr val="tx1">
                  <a:lumMod val="95000"/>
                </a:schemeClr>
              </a:solidFill>
              <a:latin typeface="Times New Roman" panose="02020603050405020304" pitchFamily="18" charset="0"/>
              <a:cs typeface="Times New Roman" panose="02020603050405020304" pitchFamily="18" charset="0"/>
            </a:endParaRPr>
          </a:p>
          <a:p>
            <a:pPr algn="ctr"/>
            <a:r>
              <a:rPr lang="pt-BR" dirty="0">
                <a:solidFill>
                  <a:schemeClr val="tx1">
                    <a:lumMod val="95000"/>
                  </a:schemeClr>
                </a:solidFill>
                <a:latin typeface="Times New Roman" panose="02020603050405020304" pitchFamily="18" charset="0"/>
                <a:cs typeface="Times New Roman" panose="02020603050405020304" pitchFamily="18" charset="0"/>
              </a:rPr>
              <a:t>João Otavio </a:t>
            </a:r>
            <a:r>
              <a:rPr lang="pt-BR" dirty="0" err="1">
                <a:solidFill>
                  <a:schemeClr val="tx1">
                    <a:lumMod val="95000"/>
                  </a:schemeClr>
                </a:solidFill>
                <a:latin typeface="Times New Roman" panose="02020603050405020304" pitchFamily="18" charset="0"/>
                <a:cs typeface="Times New Roman" panose="02020603050405020304" pitchFamily="18" charset="0"/>
              </a:rPr>
              <a:t>Botolini</a:t>
            </a:r>
            <a:endParaRPr lang="pt-BR" dirty="0">
              <a:solidFill>
                <a:schemeClr val="tx1">
                  <a:lumMod val="95000"/>
                </a:schemeClr>
              </a:solidFill>
              <a:latin typeface="Times New Roman" panose="02020603050405020304" pitchFamily="18" charset="0"/>
              <a:cs typeface="Times New Roman" panose="02020603050405020304" pitchFamily="18" charset="0"/>
            </a:endParaRPr>
          </a:p>
          <a:p>
            <a:pPr algn="ctr"/>
            <a:r>
              <a:rPr lang="pt-BR" dirty="0" smtClean="0">
                <a:solidFill>
                  <a:schemeClr val="tx1">
                    <a:lumMod val="95000"/>
                  </a:schemeClr>
                </a:solidFill>
                <a:latin typeface="Times New Roman" panose="02020603050405020304" pitchFamily="18" charset="0"/>
                <a:cs typeface="Times New Roman" panose="02020603050405020304" pitchFamily="18" charset="0"/>
              </a:rPr>
              <a:t>Luíza </a:t>
            </a:r>
            <a:r>
              <a:rPr lang="pt-BR" dirty="0" err="1">
                <a:solidFill>
                  <a:schemeClr val="tx1">
                    <a:lumMod val="95000"/>
                  </a:schemeClr>
                </a:solidFill>
                <a:latin typeface="Times New Roman" panose="02020603050405020304" pitchFamily="18" charset="0"/>
                <a:cs typeface="Times New Roman" panose="02020603050405020304" pitchFamily="18" charset="0"/>
              </a:rPr>
              <a:t>Beilke</a:t>
            </a:r>
            <a:r>
              <a:rPr lang="pt-BR" dirty="0">
                <a:solidFill>
                  <a:schemeClr val="tx1">
                    <a:lumMod val="95000"/>
                  </a:schemeClr>
                </a:solidFill>
                <a:latin typeface="Times New Roman" panose="02020603050405020304" pitchFamily="18" charset="0"/>
                <a:cs typeface="Times New Roman" panose="02020603050405020304" pitchFamily="18" charset="0"/>
              </a:rPr>
              <a:t> </a:t>
            </a:r>
            <a:r>
              <a:rPr lang="pt-BR" dirty="0" err="1">
                <a:solidFill>
                  <a:schemeClr val="tx1">
                    <a:lumMod val="95000"/>
                  </a:schemeClr>
                </a:solidFill>
                <a:latin typeface="Times New Roman" panose="02020603050405020304" pitchFamily="18" charset="0"/>
                <a:cs typeface="Times New Roman" panose="02020603050405020304" pitchFamily="18" charset="0"/>
              </a:rPr>
              <a:t>Kuntz</a:t>
            </a:r>
            <a:endParaRPr lang="pt-BR" dirty="0">
              <a:solidFill>
                <a:schemeClr val="tx1">
                  <a:lumMod val="95000"/>
                </a:schemeClr>
              </a:solidFill>
              <a:latin typeface="Times New Roman" panose="02020603050405020304" pitchFamily="18" charset="0"/>
              <a:cs typeface="Times New Roman" panose="02020603050405020304" pitchFamily="18" charset="0"/>
            </a:endParaRPr>
          </a:p>
          <a:p>
            <a:pPr algn="ctr"/>
            <a:r>
              <a:rPr lang="pt-BR" dirty="0">
                <a:solidFill>
                  <a:schemeClr val="tx1">
                    <a:lumMod val="95000"/>
                  </a:schemeClr>
                </a:solidFill>
                <a:latin typeface="Times New Roman" panose="02020603050405020304" pitchFamily="18" charset="0"/>
                <a:cs typeface="Times New Roman" panose="02020603050405020304" pitchFamily="18" charset="0"/>
              </a:rPr>
              <a:t>Paulo Cezar</a:t>
            </a:r>
          </a:p>
          <a:p>
            <a:pPr algn="ctr"/>
            <a:r>
              <a:rPr lang="pt-BR" dirty="0">
                <a:solidFill>
                  <a:schemeClr val="tx1">
                    <a:lumMod val="95000"/>
                  </a:schemeClr>
                </a:solidFill>
                <a:latin typeface="Times New Roman" panose="02020603050405020304" pitchFamily="18" charset="0"/>
                <a:cs typeface="Times New Roman" panose="02020603050405020304" pitchFamily="18" charset="0"/>
              </a:rPr>
              <a:t>Vanessa Evangelista Rocha</a:t>
            </a:r>
          </a:p>
          <a:p>
            <a:pPr algn="ctr"/>
            <a:r>
              <a:rPr lang="pt-PT" dirty="0">
                <a:latin typeface="Times New Roman" panose="02020603050405020304" pitchFamily="18" charset="0"/>
                <a:cs typeface="Times New Roman" panose="02020603050405020304" pitchFamily="18" charset="0"/>
              </a:rPr>
              <a:t>Tanice Fuhr</a:t>
            </a:r>
            <a:endParaRPr lang="pt-BR" dirty="0">
              <a:latin typeface="Times New Roman" panose="02020603050405020304" pitchFamily="18" charset="0"/>
              <a:cs typeface="Times New Roman" panose="02020603050405020304" pitchFamily="18" charset="0"/>
            </a:endParaRPr>
          </a:p>
          <a:p>
            <a:pPr algn="ctr"/>
            <a:endParaRPr lang="pt-BR" dirty="0"/>
          </a:p>
        </p:txBody>
      </p:sp>
      <p:sp>
        <p:nvSpPr>
          <p:cNvPr id="10" name="CaixaDeTexto 9"/>
          <p:cNvSpPr txBox="1"/>
          <p:nvPr/>
        </p:nvSpPr>
        <p:spPr>
          <a:xfrm>
            <a:off x="7498594" y="2961478"/>
            <a:ext cx="3187779" cy="646331"/>
          </a:xfrm>
          <a:prstGeom prst="rect">
            <a:avLst/>
          </a:prstGeom>
          <a:noFill/>
        </p:spPr>
        <p:txBody>
          <a:bodyPr wrap="square" rtlCol="0">
            <a:spAutoFit/>
          </a:bodyPr>
          <a:lstStyle/>
          <a:p>
            <a:r>
              <a:rPr lang="pt-BR" dirty="0" smtClean="0"/>
              <a:t>Blog: </a:t>
            </a:r>
            <a:r>
              <a:rPr lang="pt-BR" dirty="0">
                <a:latin typeface="Times New Roman" panose="02020603050405020304" pitchFamily="18" charset="0"/>
                <a:cs typeface="Times New Roman" panose="02020603050405020304" pitchFamily="18" charset="0"/>
              </a:rPr>
              <a:t>Omcunioeste.wixsite.com</a:t>
            </a:r>
          </a:p>
          <a:p>
            <a:endParaRPr lang="pt-BR" dirty="0"/>
          </a:p>
        </p:txBody>
      </p:sp>
    </p:spTree>
    <p:extLst>
      <p:ext uri="{BB962C8B-B14F-4D97-AF65-F5344CB8AC3E}">
        <p14:creationId xmlns:p14="http://schemas.microsoft.com/office/powerpoint/2010/main" val="10197107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ósia">
  <a:themeElements>
    <a:clrScheme name="Ardósia">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Ardó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ó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docProps/app.xml><?xml version="1.0" encoding="utf-8"?>
<Properties xmlns="http://schemas.openxmlformats.org/officeDocument/2006/extended-properties" xmlns:vt="http://schemas.openxmlformats.org/officeDocument/2006/docPropsVTypes">
  <Template>TM04033929[[fn=Ardósia]]</Template>
  <TotalTime>42</TotalTime>
  <Words>165</Words>
  <Application>Microsoft Office PowerPoint</Application>
  <PresentationFormat>Widescreen</PresentationFormat>
  <Paragraphs>22</Paragraphs>
  <Slides>29</Slides>
  <Notes>0</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1</vt:i4>
      </vt:variant>
      <vt:variant>
        <vt:lpstr>Títulos de slides</vt:lpstr>
      </vt:variant>
      <vt:variant>
        <vt:i4>29</vt:i4>
      </vt:variant>
    </vt:vector>
  </HeadingPairs>
  <TitlesOfParts>
    <vt:vector size="37" baseType="lpstr">
      <vt:lpstr>Arial</vt:lpstr>
      <vt:lpstr>Arial Black</vt:lpstr>
      <vt:lpstr>Calisto MT</vt:lpstr>
      <vt:lpstr>Times New Roman</vt:lpstr>
      <vt:lpstr>Trebuchet MS</vt:lpstr>
      <vt:lpstr>Wingdings 2</vt:lpstr>
      <vt:lpstr>Ardósia</vt:lpstr>
      <vt:lpstr>CorelDRAW</vt:lpstr>
      <vt:lpstr>Apresentação do PowerPoint</vt:lpstr>
      <vt:lpstr>Fake News em Tempos de Pandemia. Em tempos como os de hoje, em que o mundo passa por uma pandemia global, vemos surgir de forma muito recorrente notícias, informações de procedência duvidosa, que muitas vezes podem ser FALSAS! Essas informações falsas são caracterizadas sob o termo britânico "Fake News", que quer dizer "informação falsa", e em tempos de crise global eles se disseminam através das redes sociais, tão presentes nas nossas vidas. E é muito comum que elas se espalhem na sociedade como se fossem verdade, criando empatia com os leitores. Isso faz com que as pessoas gerem compartilhamentos, tornando cada vez mais sustentável uma informação falsa. Então criamos essa publicação como forma de explicar o que são as Fake News? Como eles se caracterizam? Como identificar ? Devemos denunciar? </vt:lpstr>
      <vt:lpstr>Apresentação do PowerPoint</vt:lpstr>
      <vt:lpstr>Apresentação do PowerPoint</vt:lpstr>
      <vt:lpstr>Apresentação do PowerPoint</vt:lpstr>
      <vt:lpstr>Apresentação do PowerPoint</vt:lpstr>
      <vt:lpstr>Apresentação do PowerPoint</vt:lpstr>
      <vt:lpstr>Como já ressaltamos nos slides anteriores, a propagação de informações falsas, conhecidas popularmente como "Fake News" são recorrentes em tempos de crise. Exemplo prático é crise da pandemia do COVID-19. A está crise de saúde global tem-se vinculado nas mídias e redes sociais, como o Whatsapp, diversas desinformações a respeito da situação atual. Um exemplo de Fake News que circulou em tempos de COVID-19 no Brasil foi de que os equipamentos de proteção e produtos vindos da China estariam propositalmente contaminados. As autoridades brasileiras de saúde alegaram não ter conhecimento nem evidências que comprovam está informação que foi veiculada a mensagens de WhatsApp.</vt:lpstr>
      <vt:lpstr>Apresentação do PowerPoint</vt:lpstr>
      <vt:lpstr>Apresentação do PowerPoint</vt:lpstr>
      <vt:lpstr>Apresentação do PowerPoint</vt:lpstr>
      <vt:lpstr>Apresentação do PowerPoint</vt:lpstr>
      <vt:lpstr>Apresentação do PowerPoint</vt:lpstr>
      <vt:lpstr>Apresentação do PowerPoint</vt:lpstr>
      <vt:lpstr>Porque o uso da cloroquina é prejudicial à saúde? Seguindo as nossas publicações sobre fake news, nesta semana trouxemos um assunto que nos últimos dias tornou-se muito divulgado e compartilhado nas redes sociais como Facebook, WhatsApp, grupos de mensagens, entre outras mídias, que foi sobre o uso da cloroquina, um fármaco que eventualmente teria resultados contra o vírus covid-19. Apesar de recentemente o ministério da saúde ter liberado o uso deste medicamento no tratamento contra o vírus, este fármaco não apresenta comprovações científicas de sua eficácia. Inclusive a própria Organização Mundial da Saúde (OMS) não recomenda o uso deste medicamento no tratamento do coronavírus. No post acima mostraremos alguns pontos do porque o uso deste medicamento não apresenta nenhuma evidência de benefícios contra o covid-19.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Nesses tempos da pandemia do Corona Vírus a população tem sido bombardeada por fakenews, estamos amedrontados com poucas informações ainda disponíveis sobre a doença e o próprio vírus, na ânsia por respostas rápidas tendemos a achar um culpado e acabamos praticando xenofóbia e racismo condenando uma população inteira injustamente por ignorância Cuidado xenofobia e racismo são crimes passíveis de reclusão ou multas</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Usuario</cp:lastModifiedBy>
  <cp:revision>7</cp:revision>
  <dcterms:created xsi:type="dcterms:W3CDTF">2020-08-20T17:51:41Z</dcterms:created>
  <dcterms:modified xsi:type="dcterms:W3CDTF">2020-08-20T18:36:28Z</dcterms:modified>
</cp:coreProperties>
</file>