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67" r:id="rId2"/>
    <p:sldId id="269" r:id="rId3"/>
    <p:sldId id="270" r:id="rId4"/>
    <p:sldId id="264" r:id="rId5"/>
    <p:sldId id="271" r:id="rId6"/>
    <p:sldId id="272" r:id="rId7"/>
    <p:sldId id="257" r:id="rId8"/>
    <p:sldId id="258" r:id="rId9"/>
    <p:sldId id="256" r:id="rId10"/>
    <p:sldId id="259" r:id="rId11"/>
    <p:sldId id="260" r:id="rId12"/>
    <p:sldId id="261" r:id="rId13"/>
    <p:sldId id="262" r:id="rId14"/>
    <p:sldId id="263" r:id="rId15"/>
    <p:sldId id="273" r:id="rId1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t-BR"/>
              <a:t>Clique para editar o título mestre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2127597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2159965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91948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8E1DC142-DD18-4C7C-A85F-CD14D5DA0143}" type="datetimeFigureOut">
              <a:rPr lang="pt-BR" smtClean="0"/>
              <a:t>27/11/2018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68205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8E1DC142-DD18-4C7C-A85F-CD14D5DA0143}" type="datetimeFigureOut">
              <a:rPr lang="pt-BR" smtClean="0"/>
              <a:t>27/11/2018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362312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8E1DC142-DD18-4C7C-A85F-CD14D5DA0143}" type="datetimeFigureOut">
              <a:rPr lang="pt-BR" smtClean="0"/>
              <a:t>27/11/2018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186250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DC142-DD18-4C7C-A85F-CD14D5DA0143}" type="datetimeFigureOut">
              <a:rPr lang="pt-BR" smtClean="0"/>
              <a:t>27/11/2018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3524344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t-BR"/>
              <a:t>Clique para editar o título mestre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8E1DC142-DD18-4C7C-A85F-CD14D5DA0143}" type="datetimeFigureOut">
              <a:rPr lang="pt-BR" smtClean="0"/>
              <a:t>27/11/2018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34155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118FA11-B9B7-41B1-A387-EC5FDA012660}" type="slidenum">
              <a:rPr lang="pt-BR" smtClean="0"/>
              <a:t>‹nº›</a:t>
            </a:fld>
            <a:endParaRPr lang="pt-BR"/>
          </a:p>
        </p:txBody>
      </p:sp>
      <p:sp>
        <p:nvSpPr>
          <p:cNvPr id="5" name="Date Placeholder 4"/>
          <p:cNvSpPr>
            <a:spLocks noGrp="1"/>
          </p:cNvSpPr>
          <p:nvPr>
            <p:ph type="dt" sz="half" idx="10"/>
          </p:nvPr>
        </p:nvSpPr>
        <p:spPr/>
        <p:txBody>
          <a:bodyPr/>
          <a:lstStyle/>
          <a:p>
            <a:fld id="{8E1DC142-DD18-4C7C-A85F-CD14D5DA0143}" type="datetimeFigureOut">
              <a:rPr lang="pt-BR" smtClean="0"/>
              <a:t>27/11/2018</a:t>
            </a:fld>
            <a:endParaRPr lang="pt-BR"/>
          </a:p>
        </p:txBody>
      </p:sp>
    </p:spTree>
    <p:extLst>
      <p:ext uri="{BB962C8B-B14F-4D97-AF65-F5344CB8AC3E}">
        <p14:creationId xmlns:p14="http://schemas.microsoft.com/office/powerpoint/2010/main" val="1486473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760554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4767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t-BR"/>
              <a:t>Clique para editar o título mestre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2577569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4513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t-BR"/>
              <a:t>Clique para editar o título mestre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Editar estilos de texto Mestre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992457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2732398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t-BR"/>
              <a:t>Clique para editar o título mestre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E1DC142-DD18-4C7C-A85F-CD14D5DA0143}" type="datetimeFigureOut">
              <a:rPr lang="pt-BR" smtClean="0"/>
              <a:t>27/11/2018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118FA11-B9B7-41B1-A387-EC5FDA012660}" type="slidenum">
              <a:rPr lang="pt-BR" smtClean="0"/>
              <a:t>‹nº›</a:t>
            </a:fld>
            <a:endParaRPr lang="pt-BR"/>
          </a:p>
        </p:txBody>
      </p:sp>
    </p:spTree>
    <p:extLst>
      <p:ext uri="{BB962C8B-B14F-4D97-AF65-F5344CB8AC3E}">
        <p14:creationId xmlns:p14="http://schemas.microsoft.com/office/powerpoint/2010/main" val="2049516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t-BR"/>
              <a:t>Clique para editar o título mestre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E1DC142-DD18-4C7C-A85F-CD14D5DA0143}" type="datetimeFigureOut">
              <a:rPr lang="pt-BR" smtClean="0"/>
              <a:t>27/11/2018</a:t>
            </a:fld>
            <a:endParaRPr lang="pt-B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18FA11-B9B7-41B1-A387-EC5FDA012660}" type="slidenum">
              <a:rPr lang="pt-BR" smtClean="0"/>
              <a:t>‹nº›</a:t>
            </a:fld>
            <a:endParaRPr lang="pt-BR"/>
          </a:p>
        </p:txBody>
      </p:sp>
    </p:spTree>
    <p:extLst>
      <p:ext uri="{BB962C8B-B14F-4D97-AF65-F5344CB8AC3E}">
        <p14:creationId xmlns:p14="http://schemas.microsoft.com/office/powerpoint/2010/main" val="203271553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zuccaratto.jor.br/wp-content/uploads/2015/07/06_desvio_curso_rio_parana-2.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5.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0590"/>
            <a:ext cx="3094054" cy="4641081"/>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15" y="200590"/>
            <a:ext cx="6420333" cy="2283167"/>
          </a:xfrm>
          <a:prstGeom prst="rect">
            <a:avLst/>
          </a:prstGeom>
        </p:spPr>
      </p:pic>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205" y="4365532"/>
            <a:ext cx="4140926" cy="2492468"/>
          </a:xfrm>
          <a:prstGeom prst="rect">
            <a:avLst/>
          </a:prstGeom>
        </p:spPr>
      </p:pic>
      <p:sp>
        <p:nvSpPr>
          <p:cNvPr id="7" name="Título 6"/>
          <p:cNvSpPr>
            <a:spLocks noGrp="1"/>
          </p:cNvSpPr>
          <p:nvPr>
            <p:ph type="title"/>
          </p:nvPr>
        </p:nvSpPr>
        <p:spPr/>
        <p:txBody>
          <a:bodyPr/>
          <a:lstStyle/>
          <a:p>
            <a:endParaRPr lang="pt-BR" dirty="0"/>
          </a:p>
        </p:txBody>
      </p:sp>
    </p:spTree>
    <p:extLst>
      <p:ext uri="{BB962C8B-B14F-4D97-AF65-F5344CB8AC3E}">
        <p14:creationId xmlns:p14="http://schemas.microsoft.com/office/powerpoint/2010/main" val="381399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535577" y="609600"/>
            <a:ext cx="4291917" cy="1550989"/>
          </a:xfrm>
        </p:spPr>
        <p:txBody>
          <a:bodyPr>
            <a:normAutofit fontScale="90000"/>
          </a:bodyPr>
          <a:lstStyle/>
          <a:p>
            <a:pPr algn="ctr"/>
            <a:r>
              <a:rPr lang="pt-BR" b="1" dirty="0">
                <a:solidFill>
                  <a:srgbClr val="FF0000"/>
                </a:solidFill>
              </a:rPr>
              <a:t>OBRAS DE GRANDE ESCALA E SEUS IMPACTOS SOCIAIS E AMBIENTAIS NO TERRITÓRIO BRASILEIRO</a:t>
            </a:r>
            <a:br>
              <a:rPr lang="pt-BR" dirty="0">
                <a:solidFill>
                  <a:srgbClr val="FF0000"/>
                </a:solidFill>
              </a:rPr>
            </a:br>
            <a:endParaRPr lang="pt-BR" dirty="0">
              <a:solidFill>
                <a:srgbClr val="FF0000"/>
              </a:solidFill>
            </a:endParaRPr>
          </a:p>
        </p:txBody>
      </p:sp>
      <p:sp>
        <p:nvSpPr>
          <p:cNvPr id="5" name="Espaço Reservado para Conteúdo 4"/>
          <p:cNvSpPr txBox="1">
            <a:spLocks noGrp="1"/>
          </p:cNvSpPr>
          <p:nvPr>
            <p:ph idx="1"/>
          </p:nvPr>
        </p:nvSpPr>
        <p:spPr>
          <a:xfrm>
            <a:off x="0" y="4850001"/>
            <a:ext cx="5002306" cy="2800767"/>
          </a:xfrm>
          <a:prstGeom prst="rect">
            <a:avLst/>
          </a:prstGeom>
          <a:noFill/>
        </p:spPr>
        <p:txBody>
          <a:bodyPr wrap="square" rtlCol="0">
            <a:spAutoFit/>
          </a:bodyPr>
          <a:lstStyle/>
          <a:p>
            <a:r>
              <a:rPr lang="pt-BR" dirty="0"/>
              <a:t>Professores coordenadores:</a:t>
            </a:r>
          </a:p>
          <a:p>
            <a:pPr marL="285750" indent="-285750">
              <a:buFont typeface="Arial" panose="020B0604020202020204" pitchFamily="34" charset="0"/>
              <a:buChar char="•"/>
            </a:pPr>
            <a:r>
              <a:rPr lang="pt-BR" dirty="0"/>
              <a:t>Edson dos Santos Dias – Curso de Geografia</a:t>
            </a:r>
          </a:p>
          <a:p>
            <a:r>
              <a:rPr lang="pt-BR" dirty="0"/>
              <a:t>Maria José </a:t>
            </a:r>
            <a:r>
              <a:rPr lang="pt-BR" dirty="0" err="1"/>
              <a:t>Castelano</a:t>
            </a:r>
            <a:r>
              <a:rPr lang="pt-BR" dirty="0"/>
              <a:t> – Curso de História</a:t>
            </a:r>
          </a:p>
          <a:p>
            <a:endParaRPr lang="pt-BR" dirty="0"/>
          </a:p>
          <a:p>
            <a:endParaRPr lang="pt-BR" dirty="0"/>
          </a:p>
          <a:p>
            <a:endParaRPr lang="pt-BR" dirty="0"/>
          </a:p>
          <a:p>
            <a:endParaRPr lang="pt-BR" dirty="0"/>
          </a:p>
        </p:txBody>
      </p:sp>
      <p:pic>
        <p:nvPicPr>
          <p:cNvPr id="6" name="Imagem 5" descr="O canal já pronto, inclusive com parte da barragem já concluída, aguardando apenas as paredes de cimento que seguravam as águas serem destruídas para ser iniciado o desvio das águas do Rio Paraná">
            <a:hlinkClick r:id="rId2"/>
          </p:cNvPr>
          <p:cNvPicPr/>
          <p:nvPr/>
        </p:nvPicPr>
        <p:blipFill>
          <a:blip r:embed="rId3"/>
          <a:srcRect/>
          <a:stretch>
            <a:fillRect/>
          </a:stretch>
        </p:blipFill>
        <p:spPr bwMode="auto">
          <a:xfrm>
            <a:off x="5905500" y="0"/>
            <a:ext cx="6286500" cy="6313170"/>
          </a:xfrm>
          <a:prstGeom prst="rect">
            <a:avLst/>
          </a:prstGeom>
          <a:noFill/>
          <a:ln w="9525">
            <a:noFill/>
            <a:miter lim="800000"/>
            <a:headEnd/>
            <a:tailEnd/>
          </a:ln>
        </p:spPr>
      </p:pic>
    </p:spTree>
    <p:extLst>
      <p:ext uri="{BB962C8B-B14F-4D97-AF65-F5344CB8AC3E}">
        <p14:creationId xmlns:p14="http://schemas.microsoft.com/office/powerpoint/2010/main" val="3272300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56156" y="672947"/>
            <a:ext cx="8596668" cy="1951492"/>
          </a:xfrm>
        </p:spPr>
        <p:txBody>
          <a:bodyPr>
            <a:normAutofit lnSpcReduction="10000"/>
          </a:bodyPr>
          <a:lstStyle/>
          <a:p>
            <a:pPr algn="just"/>
            <a:r>
              <a:rPr lang="pt-BR" dirty="0"/>
              <a:t>Obras de grande escala são empreendimentos de expressivas dimensões viabilizados por altos investimentos que alteram substancialmente o arranjo </a:t>
            </a:r>
            <a:r>
              <a:rPr lang="pt-BR" dirty="0" err="1"/>
              <a:t>socioespacial</a:t>
            </a:r>
            <a:r>
              <a:rPr lang="pt-BR" dirty="0"/>
              <a:t> onde são implantados, por exemplo, grandes hidrelétricas, grandes mineradoras, etc. As decisões para a sua implantação ocorrem a partir de iniciativas de determinados setores do capital e do Estado, com pouca ou nenhuma margem de participação da população que será diretamente atingida pela obra.</a:t>
            </a:r>
          </a:p>
        </p:txBody>
      </p:sp>
      <p:pic>
        <p:nvPicPr>
          <p:cNvPr id="1026" name="Picture 2" descr="Resultado de imagem para itaip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156" y="2504831"/>
            <a:ext cx="7591455" cy="415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169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823595"/>
          </a:xfrm>
        </p:spPr>
        <p:txBody>
          <a:bodyPr>
            <a:normAutofit fontScale="90000"/>
          </a:bodyPr>
          <a:lstStyle/>
          <a:p>
            <a:r>
              <a:rPr lang="pt-BR" sz="2700" b="1" dirty="0">
                <a:solidFill>
                  <a:srgbClr val="FF0000"/>
                </a:solidFill>
              </a:rPr>
              <a:t>Usina Hidrelétrica de Itaipu e suas consequências sociais e ambientais</a:t>
            </a:r>
            <a:br>
              <a:rPr lang="pt-BR" b="1" dirty="0"/>
            </a:br>
            <a:br>
              <a:rPr lang="pt-BR" b="1" dirty="0"/>
            </a:br>
            <a:r>
              <a:rPr lang="pt-BR" sz="2200" b="1" dirty="0"/>
              <a:t>Alunos: </a:t>
            </a:r>
            <a:r>
              <a:rPr lang="pt-BR" sz="2200" dirty="0"/>
              <a:t>Daniele Fatima </a:t>
            </a:r>
            <a:r>
              <a:rPr lang="pt-BR" sz="2200" dirty="0" err="1"/>
              <a:t>Henrichesen</a:t>
            </a:r>
            <a:br>
              <a:rPr lang="pt-BR" sz="2200" dirty="0"/>
            </a:br>
            <a:r>
              <a:rPr lang="pt-BR" sz="2200" dirty="0"/>
              <a:t>             Alex S. </a:t>
            </a:r>
            <a:r>
              <a:rPr lang="pt-BR" sz="2200" dirty="0" err="1"/>
              <a:t>Sanoto</a:t>
            </a:r>
            <a:br>
              <a:rPr lang="pt-BR" sz="2200" dirty="0"/>
            </a:br>
            <a:r>
              <a:rPr lang="pt-BR" sz="2200" dirty="0"/>
              <a:t>             </a:t>
            </a:r>
            <a:r>
              <a:rPr lang="pt-BR" sz="2200" dirty="0" err="1"/>
              <a:t>Thauany</a:t>
            </a:r>
            <a:br>
              <a:rPr lang="pt-BR" sz="2700" dirty="0"/>
            </a:br>
            <a:br>
              <a:rPr lang="pt-BR" sz="2700" dirty="0"/>
            </a:br>
            <a:br>
              <a:rPr lang="pt-BR" dirty="0"/>
            </a:br>
            <a:endParaRPr lang="pt-BR" dirty="0"/>
          </a:p>
        </p:txBody>
      </p:sp>
      <p:sp>
        <p:nvSpPr>
          <p:cNvPr id="3" name="Espaço Reservado para Conteúdo 2"/>
          <p:cNvSpPr>
            <a:spLocks noGrp="1"/>
          </p:cNvSpPr>
          <p:nvPr>
            <p:ph idx="1"/>
          </p:nvPr>
        </p:nvSpPr>
        <p:spPr>
          <a:xfrm>
            <a:off x="838200" y="3114178"/>
            <a:ext cx="8596668" cy="1901959"/>
          </a:xfrm>
        </p:spPr>
        <p:txBody>
          <a:bodyPr>
            <a:normAutofit/>
          </a:bodyPr>
          <a:lstStyle/>
          <a:p>
            <a:pPr marL="0" indent="0">
              <a:buNone/>
            </a:pPr>
            <a:r>
              <a:rPr lang="pt-BR" dirty="0"/>
              <a:t>Quando nos deparamos com o tema da construção da Usina Hidrelétrica de Itaipu, iniciada na década de 1970, na Região Oeste paranaense, somos provocados por diversas contradições que esse processo permeia. Constatamos que diversos sujeitos sociais, dede indígenas até agricultores, foram diretamente impactados por essa obra que resultou na expulsão de milhares de pessoas para a construção da usina e do reservatório que constituiria o Lago de Itaipu.</a:t>
            </a:r>
            <a:endParaRPr lang="pt-BR" sz="1800" dirty="0">
              <a:latin typeface="Arial Black" panose="020B0A04020102020204" pitchFamily="34" charset="0"/>
            </a:endParaRPr>
          </a:p>
        </p:txBody>
      </p:sp>
    </p:spTree>
    <p:extLst>
      <p:ext uri="{BB962C8B-B14F-4D97-AF65-F5344CB8AC3E}">
        <p14:creationId xmlns:p14="http://schemas.microsoft.com/office/powerpoint/2010/main" val="4292730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1392" y="1003662"/>
            <a:ext cx="5161763" cy="2891245"/>
          </a:xfrm>
        </p:spPr>
        <p:txBody>
          <a:bodyPr>
            <a:normAutofit fontScale="90000"/>
          </a:bodyPr>
          <a:lstStyle/>
          <a:p>
            <a:pPr algn="just"/>
            <a:r>
              <a:rPr lang="pt-BR" sz="2000" dirty="0">
                <a:solidFill>
                  <a:schemeClr val="tx1"/>
                </a:solidFill>
              </a:rPr>
              <a:t>A construção da usina esteve sempre aliada ao discurso de progresso, e a população atingida pela obra encontrou imensa dificuldade de colocar suas reivindicações, em um período da história brasileira marcada por ações repressivas dos governos militares (1964-1985). A fase mais específica referente às desapropriações na região Oeste do Paraná ocorreram entre os anos de 1978 a 1982. Oito municípios foram diretamente afetados pela formação do reservatório e aproximadamente 40 mil pessoas foram desapropriadas, apenas considerando o lado brasileiro, pois a Usina de Itaipu é uma construção binacional e parte da população do Paraguai também foi afetada.</a:t>
            </a:r>
          </a:p>
        </p:txBody>
      </p:sp>
      <p:pic>
        <p:nvPicPr>
          <p:cNvPr id="3074" name="Picture 2" descr="Resultado de imagem para mapa do lago de itaip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9014" y="653143"/>
            <a:ext cx="6321546" cy="6091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26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pt-BR" sz="2000" dirty="0">
                <a:solidFill>
                  <a:schemeClr val="tx1"/>
                </a:solidFill>
              </a:rPr>
              <a:t>Para concluirmos, não podemos deixar de mencionar o desaparecimento dos Saltos de Sete Quedas em razão da formação do lago, que formava um conjunto de quedas d`água de beleza única e com grande potencial turístico para as cidades próximas</a:t>
            </a:r>
          </a:p>
        </p:txBody>
      </p:sp>
      <p:pic>
        <p:nvPicPr>
          <p:cNvPr id="2050" name="Picture 2" descr="Resultado de imagem para sete qued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968" y="2475729"/>
            <a:ext cx="4690745" cy="34125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m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551" y="2475729"/>
            <a:ext cx="5050238" cy="341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650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2400" dirty="0">
                <a:solidFill>
                  <a:srgbClr val="FF0000"/>
                </a:solidFill>
              </a:rPr>
              <a:t>Obras de Grande Escala, Problemas em Grande Escala: a Usina Hidrelétrica do Baixo Iguaçu e seus impactos socioambientais </a:t>
            </a:r>
            <a:r>
              <a:rPr lang="pt-BR" sz="2400" dirty="0"/>
              <a:t>– Leandro K. Pereira; Félix V.S. </a:t>
            </a:r>
            <a:r>
              <a:rPr lang="pt-BR" sz="2400" dirty="0" err="1"/>
              <a:t>Eichelberger</a:t>
            </a:r>
            <a:br>
              <a:rPr lang="pt-BR" sz="2400" dirty="0"/>
            </a:br>
            <a:endParaRPr lang="pt-BR" sz="2400" dirty="0"/>
          </a:p>
        </p:txBody>
      </p:sp>
      <p:sp>
        <p:nvSpPr>
          <p:cNvPr id="3" name="Espaço Reservado para Conteúdo 2"/>
          <p:cNvSpPr>
            <a:spLocks noGrp="1"/>
          </p:cNvSpPr>
          <p:nvPr>
            <p:ph idx="1"/>
          </p:nvPr>
        </p:nvSpPr>
        <p:spPr>
          <a:xfrm>
            <a:off x="677334" y="3320869"/>
            <a:ext cx="3772988" cy="2270034"/>
          </a:xfrm>
        </p:spPr>
        <p:txBody>
          <a:bodyPr>
            <a:normAutofit/>
          </a:bodyPr>
          <a:lstStyle/>
          <a:p>
            <a:pPr marL="0" indent="0">
              <a:buNone/>
            </a:pPr>
            <a:r>
              <a:rPr lang="pt-BR" sz="1600" dirty="0">
                <a:latin typeface="Arial" panose="020B0604020202020204" pitchFamily="34" charset="0"/>
                <a:cs typeface="Arial" panose="020B0604020202020204" pitchFamily="34" charset="0"/>
              </a:rPr>
              <a:t>Esquema que retrata o rio Iguaçu em sua fase de alagamento, os munícipios aos arredores e o Parque Nacional do Iguaçu (PNI). Notem que o distrito de </a:t>
            </a:r>
            <a:r>
              <a:rPr lang="pt-BR" sz="1600" dirty="0" err="1">
                <a:latin typeface="Arial" panose="020B0604020202020204" pitchFamily="34" charset="0"/>
                <a:cs typeface="Arial" panose="020B0604020202020204" pitchFamily="34" charset="0"/>
              </a:rPr>
              <a:t>Marmelândia</a:t>
            </a:r>
            <a:r>
              <a:rPr lang="pt-BR" sz="1600" dirty="0">
                <a:latin typeface="Arial" panose="020B0604020202020204" pitchFamily="34" charset="0"/>
                <a:cs typeface="Arial" panose="020B0604020202020204" pitchFamily="34" charset="0"/>
              </a:rPr>
              <a:t> está situado bem próximo ao rio, sofrendo assim grandes prejuízos.</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069" y="2158909"/>
            <a:ext cx="7554686" cy="4949253"/>
          </a:xfrm>
          <a:prstGeom prst="rect">
            <a:avLst/>
          </a:prstGeom>
        </p:spPr>
      </p:pic>
    </p:spTree>
    <p:extLst>
      <p:ext uri="{BB962C8B-B14F-4D97-AF65-F5344CB8AC3E}">
        <p14:creationId xmlns:p14="http://schemas.microsoft.com/office/powerpoint/2010/main" val="35723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365125"/>
            <a:ext cx="9022080" cy="5811838"/>
          </a:xfrm>
        </p:spPr>
        <p:txBody>
          <a:bodyPr>
            <a:normAutofit/>
          </a:bodyPr>
          <a:lstStyle/>
          <a:p>
            <a:pPr marL="0" indent="0">
              <a:buNone/>
            </a:pPr>
            <a:endParaRPr lang="pt-BR" sz="1600" dirty="0">
              <a:latin typeface="Arial" panose="020B0604020202020204" pitchFamily="34" charset="0"/>
              <a:cs typeface="Arial" panose="020B0604020202020204" pitchFamily="34" charset="0"/>
            </a:endParaRPr>
          </a:p>
          <a:p>
            <a:pPr marL="0" indent="0">
              <a:buNone/>
            </a:pPr>
            <a:r>
              <a:rPr lang="pt-BR" sz="1600" dirty="0">
                <a:latin typeface="Arial" panose="020B0604020202020204" pitchFamily="34" charset="0"/>
                <a:cs typeface="Arial" panose="020B0604020202020204" pitchFamily="34" charset="0"/>
              </a:rPr>
              <a:t>Processo de construção da usina, fotografia tirada em 18 de março de 2016. Nela podemos ter uma ideia da proporção da construção, assim como da quantidade de água que será impedida de seguir seu curso natural.</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 y="2336098"/>
            <a:ext cx="9022080" cy="4408306"/>
          </a:xfrm>
          <a:prstGeom prst="rect">
            <a:avLst/>
          </a:prstGeom>
        </p:spPr>
      </p:pic>
    </p:spTree>
    <p:extLst>
      <p:ext uri="{BB962C8B-B14F-4D97-AF65-F5344CB8AC3E}">
        <p14:creationId xmlns:p14="http://schemas.microsoft.com/office/powerpoint/2010/main" val="711994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58239" y="3100252"/>
            <a:ext cx="9927771" cy="3213462"/>
          </a:xfrm>
        </p:spPr>
        <p:txBody>
          <a:bodyPr>
            <a:normAutofit/>
          </a:bodyPr>
          <a:lstStyle/>
          <a:p>
            <a:endParaRPr lang="pt-BR" sz="1200" dirty="0"/>
          </a:p>
        </p:txBody>
      </p:sp>
      <p:sp>
        <p:nvSpPr>
          <p:cNvPr id="3" name="Subtítulo 2"/>
          <p:cNvSpPr>
            <a:spLocks noGrp="1"/>
          </p:cNvSpPr>
          <p:nvPr>
            <p:ph type="subTitle" idx="1"/>
          </p:nvPr>
        </p:nvSpPr>
        <p:spPr>
          <a:xfrm>
            <a:off x="1158238" y="609599"/>
            <a:ext cx="9927772" cy="2020389"/>
          </a:xfrm>
        </p:spPr>
        <p:txBody>
          <a:bodyPr>
            <a:normAutofit/>
          </a:bodyPr>
          <a:lstStyle/>
          <a:p>
            <a:pPr algn="l"/>
            <a:r>
              <a:rPr lang="pt-BR" sz="1600" dirty="0">
                <a:latin typeface="Arial" panose="020B0604020202020204" pitchFamily="34" charset="0"/>
                <a:cs typeface="Arial" panose="020B0604020202020204" pitchFamily="34" charset="0"/>
              </a:rPr>
              <a:t>Agricultores que terão suas terras alagadas pelo reservatório da Usina Hidrelétrica do Baixo Iguaçu acampam em frente ao canteiro de obras paralisando a construção, dia 5 de setembro de 2016</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239" y="1323703"/>
            <a:ext cx="6749144" cy="4528457"/>
          </a:xfrm>
          <a:prstGeom prst="rect">
            <a:avLst/>
          </a:prstGeom>
        </p:spPr>
      </p:pic>
    </p:spTree>
    <p:extLst>
      <p:ext uri="{BB962C8B-B14F-4D97-AF65-F5344CB8AC3E}">
        <p14:creationId xmlns:p14="http://schemas.microsoft.com/office/powerpoint/2010/main" val="2896671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a:xfrm>
            <a:off x="838200" y="365125"/>
            <a:ext cx="6259286" cy="5811838"/>
          </a:xfrm>
        </p:spPr>
        <p:txBody>
          <a:bodyPr>
            <a:normAutofit/>
          </a:bodyPr>
          <a:lstStyle/>
          <a:p>
            <a:pPr marL="0" indent="0">
              <a:lnSpc>
                <a:spcPct val="100000"/>
              </a:lnSpc>
              <a:buNone/>
            </a:pPr>
            <a:r>
              <a:rPr lang="pt-BR" sz="1600" dirty="0">
                <a:latin typeface="Arial" panose="020B0604020202020204" pitchFamily="34" charset="0"/>
                <a:cs typeface="Arial" panose="020B0604020202020204" pitchFamily="34" charset="0"/>
              </a:rPr>
              <a:t>Centenas de pessoas são expropriadas de suas terras contra sua vontade. Além disso passam por muitos problemas até conseguirem receber suas indenizações, caso consigam receber. Entretanto o valor nem sempre condiz com o justo, e não conseguem pagar a todos os danos ocasionados aos atingidos.</a:t>
            </a:r>
          </a:p>
          <a:p>
            <a:pPr marL="0" indent="0">
              <a:lnSpc>
                <a:spcPct val="100000"/>
              </a:lnSpc>
              <a:buNone/>
            </a:pPr>
            <a:endParaRPr lang="pt-BR" sz="1600" dirty="0">
              <a:latin typeface="Arial" panose="020B0604020202020204" pitchFamily="34" charset="0"/>
              <a:cs typeface="Arial" panose="020B0604020202020204" pitchFamily="34" charset="0"/>
            </a:endParaRPr>
          </a:p>
          <a:p>
            <a:pPr marL="0" indent="0">
              <a:buNone/>
            </a:pPr>
            <a:endParaRPr lang="pt-BR" sz="1600" dirty="0">
              <a:latin typeface="Arial" panose="020B0604020202020204" pitchFamily="34" charset="0"/>
              <a:cs typeface="Arial" panose="020B0604020202020204" pitchFamily="34" charset="0"/>
            </a:endParaRP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516777"/>
            <a:ext cx="6259286" cy="3907971"/>
          </a:xfrm>
          <a:prstGeom prst="rect">
            <a:avLst/>
          </a:prstGeom>
        </p:spPr>
      </p:pic>
    </p:spTree>
    <p:extLst>
      <p:ext uri="{BB962C8B-B14F-4D97-AF65-F5344CB8AC3E}">
        <p14:creationId xmlns:p14="http://schemas.microsoft.com/office/powerpoint/2010/main" val="2622016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m relacionada">
            <a:extLst>
              <a:ext uri="{FF2B5EF4-FFF2-40B4-BE49-F238E27FC236}">
                <a16:creationId xmlns:a16="http://schemas.microsoft.com/office/drawing/2014/main" id="{88012288-0D1A-446D-913A-08A3BF61BC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5710"/>
          <a:stretch/>
        </p:blipFill>
        <p:spPr bwMode="auto">
          <a:xfrm>
            <a:off x="452814" y="-1"/>
            <a:ext cx="4942147" cy="2621148"/>
          </a:xfrm>
          <a:custGeom>
            <a:avLst/>
            <a:gdLst>
              <a:gd name="connsiteX0" fmla="*/ 389783 w 4942147"/>
              <a:gd name="connsiteY0" fmla="*/ 0 h 2621148"/>
              <a:gd name="connsiteX1" fmla="*/ 4942147 w 4942147"/>
              <a:gd name="connsiteY1" fmla="*/ 0 h 2621148"/>
              <a:gd name="connsiteX2" fmla="*/ 4942147 w 4942147"/>
              <a:gd name="connsiteY2" fmla="*/ 21851 h 2621148"/>
              <a:gd name="connsiteX3" fmla="*/ 4550886 w 4942147"/>
              <a:gd name="connsiteY3" fmla="*/ 2621148 h 2621148"/>
              <a:gd name="connsiteX4" fmla="*/ 0 w 4942147"/>
              <a:gd name="connsiteY4" fmla="*/ 2621148 h 2621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2147" h="2621148">
                <a:moveTo>
                  <a:pt x="389783" y="0"/>
                </a:moveTo>
                <a:lnTo>
                  <a:pt x="4942147" y="0"/>
                </a:lnTo>
                <a:lnTo>
                  <a:pt x="4942147" y="21851"/>
                </a:lnTo>
                <a:lnTo>
                  <a:pt x="4550886" y="2621148"/>
                </a:lnTo>
                <a:lnTo>
                  <a:pt x="0" y="2621148"/>
                </a:lnTo>
                <a:close/>
              </a:path>
            </a:pathLst>
          </a:cu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64596E50-17C8-4917-AC70-D05D8B5E5AFF}"/>
              </a:ext>
            </a:extLst>
          </p:cNvPr>
          <p:cNvSpPr>
            <a:spLocks noGrp="1"/>
          </p:cNvSpPr>
          <p:nvPr>
            <p:ph type="ctrTitle"/>
          </p:nvPr>
        </p:nvSpPr>
        <p:spPr>
          <a:xfrm>
            <a:off x="5456513" y="1763485"/>
            <a:ext cx="3893439" cy="2084039"/>
          </a:xfrm>
        </p:spPr>
        <p:txBody>
          <a:bodyPr>
            <a:normAutofit fontScale="90000"/>
          </a:bodyPr>
          <a:lstStyle/>
          <a:p>
            <a:br>
              <a:rPr lang="pt-BR" sz="4000" b="1" i="1" dirty="0"/>
            </a:br>
            <a:br>
              <a:rPr lang="pt-BR" sz="4000" b="1" i="1" dirty="0"/>
            </a:br>
            <a:br>
              <a:rPr lang="pt-BR" sz="4000" b="1" i="1" dirty="0"/>
            </a:br>
            <a:br>
              <a:rPr lang="pt-BR" sz="4000" b="1" i="1" dirty="0"/>
            </a:br>
            <a:br>
              <a:rPr lang="pt-BR" sz="4000" b="1" i="1" dirty="0"/>
            </a:br>
            <a:br>
              <a:rPr lang="pt-BR" sz="4000" b="1" i="1" dirty="0"/>
            </a:br>
            <a:br>
              <a:rPr lang="pt-BR" sz="4000" b="1" i="1" dirty="0"/>
            </a:br>
            <a:br>
              <a:rPr lang="pt-BR" sz="4000" b="1" i="1" dirty="0"/>
            </a:br>
            <a:r>
              <a:rPr lang="pt-BR" sz="4000" b="1" i="1" dirty="0">
                <a:solidFill>
                  <a:srgbClr val="FF0000"/>
                </a:solidFill>
              </a:rPr>
              <a:t>Da lama ao caos</a:t>
            </a:r>
            <a:r>
              <a:rPr lang="pt-BR" sz="4000" b="1" dirty="0">
                <a:solidFill>
                  <a:srgbClr val="FF0000"/>
                </a:solidFill>
              </a:rPr>
              <a:t>: a tragédia de Mariana - Minas Gerais</a:t>
            </a:r>
            <a:br>
              <a:rPr lang="pt-BR" sz="4000" b="1" dirty="0"/>
            </a:br>
            <a:r>
              <a:rPr lang="pt-BR" sz="2200" b="1" dirty="0"/>
              <a:t>Gabriela P. Leonardo</a:t>
            </a:r>
            <a:br>
              <a:rPr lang="pt-BR" sz="2200" b="1" dirty="0"/>
            </a:br>
            <a:r>
              <a:rPr lang="pt-BR" sz="2200" b="1" dirty="0" err="1"/>
              <a:t>Jhonatan</a:t>
            </a:r>
            <a:r>
              <a:rPr lang="pt-BR" sz="2200" b="1" dirty="0"/>
              <a:t> Vicentin</a:t>
            </a:r>
            <a:br>
              <a:rPr lang="pt-BR" sz="2200" b="1" dirty="0"/>
            </a:br>
            <a:r>
              <a:rPr lang="pt-BR" sz="2200" b="1" dirty="0"/>
              <a:t>Vanessa E. Rocha</a:t>
            </a:r>
            <a:br>
              <a:rPr lang="pt-BR" dirty="0"/>
            </a:br>
            <a:endParaRPr lang="pt-BR" sz="3400" dirty="0"/>
          </a:p>
        </p:txBody>
      </p:sp>
      <p:sp>
        <p:nvSpPr>
          <p:cNvPr id="3" name="Subtítulo 2">
            <a:extLst>
              <a:ext uri="{FF2B5EF4-FFF2-40B4-BE49-F238E27FC236}">
                <a16:creationId xmlns:a16="http://schemas.microsoft.com/office/drawing/2014/main" id="{3875CFA2-9A90-4FB6-9337-42A95110A8A7}"/>
              </a:ext>
            </a:extLst>
          </p:cNvPr>
          <p:cNvSpPr>
            <a:spLocks noGrp="1"/>
          </p:cNvSpPr>
          <p:nvPr>
            <p:ph type="subTitle" idx="1"/>
          </p:nvPr>
        </p:nvSpPr>
        <p:spPr>
          <a:xfrm>
            <a:off x="5003700" y="3847525"/>
            <a:ext cx="5307917" cy="3010475"/>
          </a:xfrm>
        </p:spPr>
        <p:txBody>
          <a:bodyPr>
            <a:normAutofit fontScale="92500" lnSpcReduction="10000"/>
          </a:bodyPr>
          <a:lstStyle/>
          <a:p>
            <a:pPr>
              <a:lnSpc>
                <a:spcPct val="90000"/>
              </a:lnSpc>
            </a:pPr>
            <a:r>
              <a:rPr lang="pt-BR" sz="2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pt-BR" sz="24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Dois anos depois do rompimento da barragem de Fundão, na região de Mariana (MG), biólogos, geólogos e oceanógrafos que pesquisam a bacia do rio Doce afirmam que o impacto ambiental do desastre, considerado o maior do país (e o 4° maior do mundo), ainda não é totalmente conhecido.” – </a:t>
            </a:r>
            <a:r>
              <a:rPr lang="pt-B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BBC News, 5 de novembro de 2017. Grifo nosso.</a:t>
            </a:r>
            <a:endParaRPr lang="pt-BR"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87DADA33-FAB0-42EF-8468-10359F271517}"/>
              </a:ext>
            </a:extLst>
          </p:cNvPr>
          <p:cNvPicPr>
            <a:picLocks noChangeAspect="1"/>
          </p:cNvPicPr>
          <p:nvPr/>
        </p:nvPicPr>
        <p:blipFill rotWithShape="1">
          <a:blip r:embed="rId3">
            <a:extLst>
              <a:ext uri="{28A0092B-C50C-407E-A947-70E740481C1C}">
                <a14:useLocalDpi xmlns:a14="http://schemas.microsoft.com/office/drawing/2010/main" val="0"/>
              </a:ext>
            </a:extLst>
          </a:blip>
          <a:srcRect t="13481" r="-2" b="1843"/>
          <a:stretch/>
        </p:blipFill>
        <p:spPr>
          <a:xfrm>
            <a:off x="1" y="2621147"/>
            <a:ext cx="5003699" cy="4236853"/>
          </a:xfrm>
          <a:custGeom>
            <a:avLst/>
            <a:gdLst>
              <a:gd name="connsiteX0" fmla="*/ 452813 w 5003699"/>
              <a:gd name="connsiteY0" fmla="*/ 0 h 4236853"/>
              <a:gd name="connsiteX1" fmla="*/ 5003699 w 5003699"/>
              <a:gd name="connsiteY1" fmla="*/ 0 h 4236853"/>
              <a:gd name="connsiteX2" fmla="*/ 4365943 w 5003699"/>
              <a:gd name="connsiteY2" fmla="*/ 4236853 h 4236853"/>
              <a:gd name="connsiteX3" fmla="*/ 0 w 5003699"/>
              <a:gd name="connsiteY3" fmla="*/ 4236853 h 4236853"/>
              <a:gd name="connsiteX4" fmla="*/ 0 w 5003699"/>
              <a:gd name="connsiteY4" fmla="*/ 3045007 h 423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699" h="4236853">
                <a:moveTo>
                  <a:pt x="452813" y="0"/>
                </a:moveTo>
                <a:lnTo>
                  <a:pt x="5003699" y="0"/>
                </a:lnTo>
                <a:lnTo>
                  <a:pt x="4365943" y="4236853"/>
                </a:lnTo>
                <a:lnTo>
                  <a:pt x="0" y="4236853"/>
                </a:lnTo>
                <a:lnTo>
                  <a:pt x="0" y="3045007"/>
                </a:lnTo>
                <a:close/>
              </a:path>
            </a:pathLst>
          </a:custGeom>
        </p:spPr>
      </p:pic>
    </p:spTree>
    <p:extLst>
      <p:ext uri="{BB962C8B-B14F-4D97-AF65-F5344CB8AC3E}">
        <p14:creationId xmlns:p14="http://schemas.microsoft.com/office/powerpoint/2010/main" val="2942579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Espaço Reservado para Conteúdo 6">
            <a:extLst>
              <a:ext uri="{FF2B5EF4-FFF2-40B4-BE49-F238E27FC236}">
                <a16:creationId xmlns:a16="http://schemas.microsoft.com/office/drawing/2014/main" id="{239715E3-2652-4C6E-8540-F99435BEED71}"/>
              </a:ext>
            </a:extLst>
          </p:cNvPr>
          <p:cNvSpPr>
            <a:spLocks noGrp="1"/>
          </p:cNvSpPr>
          <p:nvPr>
            <p:ph idx="1"/>
          </p:nvPr>
        </p:nvSpPr>
        <p:spPr>
          <a:xfrm>
            <a:off x="1409000" y="331790"/>
            <a:ext cx="5549732" cy="6016760"/>
          </a:xfrm>
        </p:spPr>
        <p:style>
          <a:lnRef idx="2">
            <a:schemeClr val="accent1"/>
          </a:lnRef>
          <a:fillRef idx="1">
            <a:schemeClr val="lt1"/>
          </a:fillRef>
          <a:effectRef idx="0">
            <a:schemeClr val="accent1"/>
          </a:effectRef>
          <a:fontRef idx="minor">
            <a:schemeClr val="dk1"/>
          </a:fontRef>
        </p:style>
        <p:txBody>
          <a:bodyPr>
            <a:noAutofit/>
          </a:bodyPr>
          <a:lstStyle/>
          <a:p>
            <a:pPr marL="0" indent="0" algn="just">
              <a:lnSpc>
                <a:spcPct val="90000"/>
              </a:lnSpc>
              <a:buNone/>
            </a:pPr>
            <a:r>
              <a:rPr lang="pt-BR"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Na tarde do dia 05 de novembro de 2015, o vazamento em umas das contenções da barragem de rejeitos de Fundão, da empresa mineradora Samarco, situada no município de Mariana (MG),levou uma equipe de funcionários terceirizados ao local, na tentativa esvaziar parte do reservatório. No entanto, por volta das 16h20min daquele dia a barragem se rompeu por completo e um grande volume de lama formou uma enxurrada que destruiu tudo que encontrou pela frente,  resultando de imediato na morte de pessoas, de animais e na contaminação das águas do rio Doce que compõe importante bacia hidrográfica do Sudeste brasileiro,  afetando todo o ecossistema aquático desse rio a jusante do rompimento da barragem até a sua foz, no litoral do Espírito Santo. Ademais, a  avalanche de resíduos afetou um grande contingente de  pescadores da região, alterando o seu modo de  vida, que tinham como principal fonte de renda a pesca, além de comprometer a água potável de diversas cidades. Em termos de extensão territorial, foram atingidos, em maior ou menor medida, 35 municípios em MG e quatro no ES, ao todo foram 19 mortos e 1.265 desabrigados.</a:t>
            </a:r>
          </a:p>
        </p:txBody>
      </p:sp>
      <p:pic>
        <p:nvPicPr>
          <p:cNvPr id="1026" name="Picture 2" descr="Resultado de imagem para mariana samarco tragÃ©dia">
            <a:extLst>
              <a:ext uri="{FF2B5EF4-FFF2-40B4-BE49-F238E27FC236}">
                <a16:creationId xmlns:a16="http://schemas.microsoft.com/office/drawing/2014/main" id="{D5AD70A7-AA05-4E73-A655-AB5CF3FB6A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209"/>
          <a:stretch/>
        </p:blipFill>
        <p:spPr bwMode="auto">
          <a:xfrm>
            <a:off x="7531482" y="10"/>
            <a:ext cx="4657341" cy="34484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m relacionada">
            <a:extLst>
              <a:ext uri="{FF2B5EF4-FFF2-40B4-BE49-F238E27FC236}">
                <a16:creationId xmlns:a16="http://schemas.microsoft.com/office/drawing/2014/main" id="{D0217680-F137-4ACF-B4F6-8C462D214B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7" r="14125" b="3"/>
          <a:stretch/>
        </p:blipFill>
        <p:spPr bwMode="auto">
          <a:xfrm>
            <a:off x="7528308" y="3437472"/>
            <a:ext cx="4657341" cy="3428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628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a:extLst>
              <a:ext uri="{FF2B5EF4-FFF2-40B4-BE49-F238E27FC236}">
                <a16:creationId xmlns:a16="http://schemas.microsoft.com/office/drawing/2014/main" id="{D50DFD61-951D-4342-B5A2-388320AF6071}"/>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275257" y="2580222"/>
            <a:ext cx="5401524" cy="3042168"/>
          </a:xfrm>
          <a:prstGeom prst="rect">
            <a:avLst/>
          </a:prstGeom>
          <a:noFill/>
        </p:spPr>
      </p:pic>
      <p:pic>
        <p:nvPicPr>
          <p:cNvPr id="6" name="Imagem 5">
            <a:extLst>
              <a:ext uri="{FF2B5EF4-FFF2-40B4-BE49-F238E27FC236}">
                <a16:creationId xmlns:a16="http://schemas.microsoft.com/office/drawing/2014/main" id="{364B12C0-D39F-47CA-BB85-2937706BEEB2}"/>
              </a:ext>
            </a:extLst>
          </p:cNvPr>
          <p:cNvPicPr>
            <a:picLocks noChangeAspect="1"/>
          </p:cNvPicPr>
          <p:nvPr/>
        </p:nvPicPr>
        <p:blipFill>
          <a:blip r:embed="rId3"/>
          <a:stretch>
            <a:fillRect/>
          </a:stretch>
        </p:blipFill>
        <p:spPr>
          <a:xfrm>
            <a:off x="902264" y="1129423"/>
            <a:ext cx="4590686" cy="4590686"/>
          </a:xfrm>
          <a:prstGeom prst="rect">
            <a:avLst/>
          </a:prstGeom>
        </p:spPr>
      </p:pic>
      <p:pic>
        <p:nvPicPr>
          <p:cNvPr id="33" name="Espaço Reservado para Conteúdo 3">
            <a:extLst>
              <a:ext uri="{FF2B5EF4-FFF2-40B4-BE49-F238E27FC236}">
                <a16:creationId xmlns:a16="http://schemas.microsoft.com/office/drawing/2014/main" id="{B55DEA32-C9E2-46C0-9EC6-8D0053BBE1F0}"/>
              </a:ext>
            </a:extLst>
          </p:cNvPr>
          <p:cNvPicPr>
            <a:picLocks noChangeAspect="1"/>
          </p:cNvPicPr>
          <p:nvPr/>
        </p:nvPicPr>
        <p:blipFill>
          <a:blip r:embed="rId4"/>
          <a:stretch>
            <a:fillRect/>
          </a:stretch>
        </p:blipFill>
        <p:spPr>
          <a:xfrm>
            <a:off x="6699052" y="1129423"/>
            <a:ext cx="4590686" cy="4590686"/>
          </a:xfrm>
          <a:prstGeom prst="rect">
            <a:avLst/>
          </a:prstGeom>
        </p:spPr>
      </p:pic>
      <p:pic>
        <p:nvPicPr>
          <p:cNvPr id="7" name="Imagem 6">
            <a:extLst>
              <a:ext uri="{FF2B5EF4-FFF2-40B4-BE49-F238E27FC236}">
                <a16:creationId xmlns:a16="http://schemas.microsoft.com/office/drawing/2014/main" id="{8C210ADD-DF5B-46D8-B7C9-8CB35014C757}"/>
              </a:ext>
            </a:extLst>
          </p:cNvPr>
          <p:cNvPicPr>
            <a:picLocks noChangeAspect="1"/>
          </p:cNvPicPr>
          <p:nvPr/>
        </p:nvPicPr>
        <p:blipFill>
          <a:blip r:embed="rId5"/>
          <a:stretch>
            <a:fillRect/>
          </a:stretch>
        </p:blipFill>
        <p:spPr>
          <a:xfrm>
            <a:off x="1206608" y="846226"/>
            <a:ext cx="5157079" cy="5157079"/>
          </a:xfrm>
          <a:prstGeom prst="rect">
            <a:avLst/>
          </a:prstGeom>
        </p:spPr>
      </p:pic>
      <p:pic>
        <p:nvPicPr>
          <p:cNvPr id="4098" name="Picture 2" descr="Imagem relacionada">
            <a:extLst>
              <a:ext uri="{FF2B5EF4-FFF2-40B4-BE49-F238E27FC236}">
                <a16:creationId xmlns:a16="http://schemas.microsoft.com/office/drawing/2014/main" id="{2E4C8F7A-C92C-4312-B561-194D0E38AB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6425" y="831940"/>
            <a:ext cx="5157079" cy="51570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enhum texto alternativo automÃ¡tico disponÃ­vel.">
            <a:extLst>
              <a:ext uri="{FF2B5EF4-FFF2-40B4-BE49-F238E27FC236}">
                <a16:creationId xmlns:a16="http://schemas.microsoft.com/office/drawing/2014/main" id="{3E34B772-721D-43D1-93AA-90ECC9CFFA8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18739" y="3061268"/>
            <a:ext cx="2705034" cy="2138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19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8"/>
                                        </p:tgtEl>
                                        <p:attrNameLst>
                                          <p:attrName>style.visibility</p:attrName>
                                        </p:attrNameLst>
                                      </p:cBhvr>
                                      <p:to>
                                        <p:strVal val="visible"/>
                                      </p:to>
                                    </p:set>
                                    <p:anim calcmode="lin" valueType="num">
                                      <p:cBhvr additive="base">
                                        <p:cTn id="25" dur="500" fill="hold"/>
                                        <p:tgtEl>
                                          <p:spTgt spid="4098"/>
                                        </p:tgtEl>
                                        <p:attrNameLst>
                                          <p:attrName>ppt_x</p:attrName>
                                        </p:attrNameLst>
                                      </p:cBhvr>
                                      <p:tavLst>
                                        <p:tav tm="0">
                                          <p:val>
                                            <p:strVal val="#ppt_x"/>
                                          </p:val>
                                        </p:tav>
                                        <p:tav tm="100000">
                                          <p:val>
                                            <p:strVal val="#ppt_x"/>
                                          </p:val>
                                        </p:tav>
                                      </p:tavLst>
                                    </p:anim>
                                    <p:anim calcmode="lin" valueType="num">
                                      <p:cBhvr additive="base">
                                        <p:cTn id="26"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500" fill="hold"/>
                                        <p:tgtEl>
                                          <p:spTgt spid="1026"/>
                                        </p:tgtEl>
                                        <p:attrNameLst>
                                          <p:attrName>ppt_x</p:attrName>
                                        </p:attrNameLst>
                                      </p:cBhvr>
                                      <p:tavLst>
                                        <p:tav tm="0">
                                          <p:val>
                                            <p:strVal val="#ppt_x"/>
                                          </p:val>
                                        </p:tav>
                                        <p:tav tm="100000">
                                          <p:val>
                                            <p:strVal val="#ppt_x"/>
                                          </p:val>
                                        </p:tav>
                                      </p:tavLst>
                                    </p:anim>
                                    <p:anim calcmode="lin" valueType="num">
                                      <p:cBhvr additive="base">
                                        <p:cTn id="3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EF2D73-001F-4A20-BD5E-8E61B7D52396}"/>
              </a:ext>
            </a:extLst>
          </p:cNvPr>
          <p:cNvSpPr>
            <a:spLocks noGrp="1"/>
          </p:cNvSpPr>
          <p:nvPr>
            <p:ph type="title"/>
          </p:nvPr>
        </p:nvSpPr>
        <p:spPr/>
        <p:txBody>
          <a:bodyPr/>
          <a:lstStyle/>
          <a:p>
            <a:endParaRPr lang="pt-BR" dirty="0"/>
          </a:p>
        </p:txBody>
      </p:sp>
      <p:pic>
        <p:nvPicPr>
          <p:cNvPr id="9" name="Espaço Reservado para Conteúdo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9852" y="2160588"/>
            <a:ext cx="6912333" cy="3881437"/>
          </a:xfrm>
        </p:spPr>
      </p:pic>
      <p:pic>
        <p:nvPicPr>
          <p:cNvPr id="10" name="Image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13" y="377781"/>
            <a:ext cx="11402009" cy="6140456"/>
          </a:xfrm>
          <a:prstGeom prst="rect">
            <a:avLst/>
          </a:prstGeom>
        </p:spPr>
      </p:pic>
    </p:spTree>
    <p:extLst>
      <p:ext uri="{BB962C8B-B14F-4D97-AF65-F5344CB8AC3E}">
        <p14:creationId xmlns:p14="http://schemas.microsoft.com/office/powerpoint/2010/main" val="17044659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556E3EE-EF86-48BE-A79C-00A9454B5B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0163" y="1021481"/>
            <a:ext cx="2364802" cy="2859420"/>
          </a:xfrm>
          <a:prstGeom prst="rect">
            <a:avLst/>
          </a:prstGeom>
        </p:spPr>
      </p:pic>
      <p:graphicFrame>
        <p:nvGraphicFramePr>
          <p:cNvPr id="4" name="Objeto 3">
            <a:extLst>
              <a:ext uri="{FF2B5EF4-FFF2-40B4-BE49-F238E27FC236}">
                <a16:creationId xmlns:a16="http://schemas.microsoft.com/office/drawing/2014/main" id="{E2110DD2-775F-4E54-853A-CD6797E85176}"/>
              </a:ext>
            </a:extLst>
          </p:cNvPr>
          <p:cNvGraphicFramePr>
            <a:graphicFrameLocks noChangeAspect="1"/>
          </p:cNvGraphicFramePr>
          <p:nvPr>
            <p:extLst>
              <p:ext uri="{D42A27DB-BD31-4B8C-83A1-F6EECF244321}">
                <p14:modId xmlns:p14="http://schemas.microsoft.com/office/powerpoint/2010/main" val="3042682441"/>
              </p:ext>
            </p:extLst>
          </p:nvPr>
        </p:nvGraphicFramePr>
        <p:xfrm>
          <a:off x="4422683" y="4406809"/>
          <a:ext cx="4459762" cy="1816509"/>
        </p:xfrm>
        <a:graphic>
          <a:graphicData uri="http://schemas.openxmlformats.org/presentationml/2006/ole">
            <mc:AlternateContent xmlns:mc="http://schemas.openxmlformats.org/markup-compatibility/2006">
              <mc:Choice xmlns:v="urn:schemas-microsoft-com:vml" Requires="v">
                <p:oleObj spid="_x0000_s1027" name="CorelDRAW" r:id="rId4" imgW="1700292" imgH="692422" progId="CorelDraw.Graphic.17">
                  <p:embed/>
                </p:oleObj>
              </mc:Choice>
              <mc:Fallback>
                <p:oleObj name="CorelDRAW" r:id="rId4" imgW="1700292" imgH="692422" progId="CorelDraw.Graphic.17">
                  <p:embed/>
                  <p:pic>
                    <p:nvPicPr>
                      <p:cNvPr id="5" name="Objeto 4"/>
                      <p:cNvPicPr/>
                      <p:nvPr/>
                    </p:nvPicPr>
                    <p:blipFill>
                      <a:blip r:embed="rId5"/>
                      <a:stretch>
                        <a:fillRect/>
                      </a:stretch>
                    </p:blipFill>
                    <p:spPr>
                      <a:xfrm>
                        <a:off x="4422683" y="4406809"/>
                        <a:ext cx="4459762" cy="1816509"/>
                      </a:xfrm>
                      <a:prstGeom prst="rect">
                        <a:avLst/>
                      </a:prstGeom>
                    </p:spPr>
                  </p:pic>
                </p:oleObj>
              </mc:Fallback>
            </mc:AlternateContent>
          </a:graphicData>
        </a:graphic>
      </p:graphicFrame>
      <p:sp>
        <p:nvSpPr>
          <p:cNvPr id="5" name="Retângulo 4">
            <a:extLst>
              <a:ext uri="{FF2B5EF4-FFF2-40B4-BE49-F238E27FC236}">
                <a16:creationId xmlns:a16="http://schemas.microsoft.com/office/drawing/2014/main" id="{176F2FB1-8662-4CF6-9ABA-853B6F37C6DC}"/>
              </a:ext>
            </a:extLst>
          </p:cNvPr>
          <p:cNvSpPr/>
          <p:nvPr/>
        </p:nvSpPr>
        <p:spPr>
          <a:xfrm>
            <a:off x="-260059" y="1443841"/>
            <a:ext cx="6096000" cy="3970318"/>
          </a:xfrm>
          <a:prstGeom prst="rect">
            <a:avLst/>
          </a:prstGeom>
        </p:spPr>
        <p:txBody>
          <a:bodyPr>
            <a:spAutoFit/>
          </a:bodyPr>
          <a:lstStyle/>
          <a:p>
            <a:pPr algn="ctr"/>
            <a:r>
              <a:rPr lang="pt-BR" b="1" dirty="0">
                <a:solidFill>
                  <a:srgbClr val="002060"/>
                </a:solidFill>
              </a:rPr>
              <a:t>Coordenadores do Mural</a:t>
            </a:r>
          </a:p>
          <a:p>
            <a:pPr algn="ctr"/>
            <a:r>
              <a:rPr lang="pt-BR" dirty="0">
                <a:solidFill>
                  <a:srgbClr val="002060"/>
                </a:solidFill>
              </a:rPr>
              <a:t>Maria José </a:t>
            </a:r>
            <a:r>
              <a:rPr lang="pt-BR" dirty="0" err="1">
                <a:solidFill>
                  <a:srgbClr val="002060"/>
                </a:solidFill>
              </a:rPr>
              <a:t>Castelano</a:t>
            </a:r>
            <a:endParaRPr lang="pt-BR" dirty="0">
              <a:solidFill>
                <a:srgbClr val="002060"/>
              </a:solidFill>
            </a:endParaRPr>
          </a:p>
          <a:p>
            <a:pPr algn="ctr"/>
            <a:r>
              <a:rPr lang="pt-BR" dirty="0">
                <a:solidFill>
                  <a:srgbClr val="002060"/>
                </a:solidFill>
              </a:rPr>
              <a:t>Edson Dias</a:t>
            </a:r>
          </a:p>
          <a:p>
            <a:pPr algn="ctr"/>
            <a:r>
              <a:rPr lang="pt-BR" b="1" dirty="0">
                <a:solidFill>
                  <a:srgbClr val="002060"/>
                </a:solidFill>
              </a:rPr>
              <a:t> </a:t>
            </a:r>
          </a:p>
          <a:p>
            <a:pPr algn="ctr"/>
            <a:r>
              <a:rPr lang="pt-BR" b="1" dirty="0">
                <a:solidFill>
                  <a:srgbClr val="002060"/>
                </a:solidFill>
              </a:rPr>
              <a:t>Bolsista</a:t>
            </a:r>
          </a:p>
          <a:p>
            <a:pPr algn="ctr"/>
            <a:r>
              <a:rPr lang="pt-BR" dirty="0">
                <a:solidFill>
                  <a:srgbClr val="002060"/>
                </a:solidFill>
              </a:rPr>
              <a:t>Vanessa Evangelista Rocha  </a:t>
            </a:r>
          </a:p>
          <a:p>
            <a:pPr algn="ctr"/>
            <a:endParaRPr lang="pt-BR" b="1" dirty="0">
              <a:solidFill>
                <a:srgbClr val="002060"/>
              </a:solidFill>
            </a:endParaRPr>
          </a:p>
          <a:p>
            <a:pPr algn="ctr"/>
            <a:r>
              <a:rPr lang="pt-BR" b="1" dirty="0">
                <a:solidFill>
                  <a:srgbClr val="002060"/>
                </a:solidFill>
              </a:rPr>
              <a:t>Estagiários</a:t>
            </a:r>
          </a:p>
          <a:p>
            <a:pPr algn="ctr"/>
            <a:r>
              <a:rPr lang="pt-BR" dirty="0">
                <a:solidFill>
                  <a:srgbClr val="002060"/>
                </a:solidFill>
              </a:rPr>
              <a:t>Alex Santos </a:t>
            </a:r>
            <a:r>
              <a:rPr lang="pt-BR" dirty="0" err="1">
                <a:solidFill>
                  <a:srgbClr val="002060"/>
                </a:solidFill>
              </a:rPr>
              <a:t>Sanoto</a:t>
            </a:r>
            <a:endParaRPr lang="pt-BR" dirty="0">
              <a:solidFill>
                <a:srgbClr val="002060"/>
              </a:solidFill>
            </a:endParaRPr>
          </a:p>
          <a:p>
            <a:pPr algn="ctr"/>
            <a:r>
              <a:rPr lang="pt-BR" dirty="0">
                <a:solidFill>
                  <a:srgbClr val="002060"/>
                </a:solidFill>
              </a:rPr>
              <a:t>Daniela Fátima </a:t>
            </a:r>
            <a:r>
              <a:rPr lang="pt-BR" dirty="0" err="1">
                <a:solidFill>
                  <a:srgbClr val="002060"/>
                </a:solidFill>
              </a:rPr>
              <a:t>Henrichsen</a:t>
            </a:r>
            <a:endParaRPr lang="pt-BR" dirty="0">
              <a:solidFill>
                <a:srgbClr val="002060"/>
              </a:solidFill>
            </a:endParaRPr>
          </a:p>
          <a:p>
            <a:pPr algn="ctr"/>
            <a:r>
              <a:rPr lang="pt-BR" dirty="0">
                <a:solidFill>
                  <a:srgbClr val="002060"/>
                </a:solidFill>
              </a:rPr>
              <a:t>Gabriela Pires Leonardo </a:t>
            </a:r>
          </a:p>
          <a:p>
            <a:pPr algn="ctr"/>
            <a:r>
              <a:rPr lang="pt-BR" dirty="0">
                <a:solidFill>
                  <a:srgbClr val="002060"/>
                </a:solidFill>
              </a:rPr>
              <a:t>Felix Vinicius </a:t>
            </a:r>
            <a:r>
              <a:rPr lang="pt-BR" dirty="0" err="1">
                <a:solidFill>
                  <a:srgbClr val="002060"/>
                </a:solidFill>
              </a:rPr>
              <a:t>Eichelberger</a:t>
            </a:r>
            <a:endParaRPr lang="pt-BR" dirty="0">
              <a:solidFill>
                <a:srgbClr val="002060"/>
              </a:solidFill>
            </a:endParaRPr>
          </a:p>
          <a:p>
            <a:pPr algn="ctr"/>
            <a:r>
              <a:rPr lang="pt-BR" dirty="0">
                <a:solidFill>
                  <a:srgbClr val="002060"/>
                </a:solidFill>
              </a:rPr>
              <a:t>Leandro </a:t>
            </a:r>
            <a:r>
              <a:rPr lang="pt-BR" dirty="0" err="1">
                <a:solidFill>
                  <a:srgbClr val="002060"/>
                </a:solidFill>
              </a:rPr>
              <a:t>Kistemmacher</a:t>
            </a:r>
            <a:r>
              <a:rPr lang="pt-BR" dirty="0">
                <a:solidFill>
                  <a:srgbClr val="002060"/>
                </a:solidFill>
              </a:rPr>
              <a:t>  </a:t>
            </a:r>
          </a:p>
          <a:p>
            <a:pPr algn="ctr"/>
            <a:r>
              <a:rPr lang="pt-BR" dirty="0" err="1">
                <a:solidFill>
                  <a:srgbClr val="002060"/>
                </a:solidFill>
              </a:rPr>
              <a:t>Thauany</a:t>
            </a:r>
            <a:r>
              <a:rPr lang="pt-BR" dirty="0">
                <a:solidFill>
                  <a:srgbClr val="002060"/>
                </a:solidFill>
              </a:rPr>
              <a:t> </a:t>
            </a:r>
            <a:r>
              <a:rPr lang="pt-BR" dirty="0" err="1">
                <a:solidFill>
                  <a:srgbClr val="002060"/>
                </a:solidFill>
              </a:rPr>
              <a:t>Pazotto</a:t>
            </a:r>
            <a:r>
              <a:rPr lang="pt-BR" dirty="0">
                <a:solidFill>
                  <a:srgbClr val="002060"/>
                </a:solidFill>
              </a:rPr>
              <a:t> </a:t>
            </a:r>
          </a:p>
        </p:txBody>
      </p:sp>
      <p:sp>
        <p:nvSpPr>
          <p:cNvPr id="6" name="CaixaDeTexto 5">
            <a:extLst>
              <a:ext uri="{FF2B5EF4-FFF2-40B4-BE49-F238E27FC236}">
                <a16:creationId xmlns:a16="http://schemas.microsoft.com/office/drawing/2014/main" id="{F17A85A6-BF6D-4B6D-ACDC-37288AC4E35A}"/>
              </a:ext>
            </a:extLst>
          </p:cNvPr>
          <p:cNvSpPr txBox="1"/>
          <p:nvPr/>
        </p:nvSpPr>
        <p:spPr>
          <a:xfrm>
            <a:off x="1848099" y="326011"/>
            <a:ext cx="6227987" cy="584775"/>
          </a:xfrm>
          <a:prstGeom prst="rect">
            <a:avLst/>
          </a:prstGeom>
          <a:noFill/>
        </p:spPr>
        <p:txBody>
          <a:bodyPr wrap="none" rtlCol="0">
            <a:spAutoFit/>
          </a:bodyPr>
          <a:lstStyle/>
          <a:p>
            <a:r>
              <a:rPr lang="pt-BR" sz="3200" b="1" dirty="0">
                <a:solidFill>
                  <a:srgbClr val="002060"/>
                </a:solidFill>
              </a:rPr>
              <a:t>Blog: Omcunioeste.wixsite.com</a:t>
            </a:r>
          </a:p>
        </p:txBody>
      </p:sp>
    </p:spTree>
    <p:extLst>
      <p:ext uri="{BB962C8B-B14F-4D97-AF65-F5344CB8AC3E}">
        <p14:creationId xmlns:p14="http://schemas.microsoft.com/office/powerpoint/2010/main" val="302856764"/>
      </p:ext>
    </p:extLst>
  </p:cSld>
  <p:clrMapOvr>
    <a:masterClrMapping/>
  </p:clrMapOvr>
</p:sld>
</file>

<file path=ppt/theme/theme1.xml><?xml version="1.0" encoding="utf-8"?>
<a:theme xmlns:a="http://schemas.openxmlformats.org/drawingml/2006/main" name="Facetado">
  <a:themeElements>
    <a:clrScheme name="Facetado">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do">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do">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326</TotalTime>
  <Words>638</Words>
  <Application>Microsoft Office PowerPoint</Application>
  <PresentationFormat>Widescreen</PresentationFormat>
  <Paragraphs>35</Paragraphs>
  <Slides>15</Slides>
  <Notes>0</Notes>
  <HiddenSlides>0</HiddenSlides>
  <MMClips>0</MMClips>
  <ScaleCrop>false</ScaleCrop>
  <HeadingPairs>
    <vt:vector size="8" baseType="variant">
      <vt:variant>
        <vt:lpstr>Fontes usadas</vt:lpstr>
      </vt:variant>
      <vt:variant>
        <vt:i4>4</vt:i4>
      </vt:variant>
      <vt:variant>
        <vt:lpstr>Tema</vt:lpstr>
      </vt:variant>
      <vt:variant>
        <vt:i4>1</vt:i4>
      </vt:variant>
      <vt:variant>
        <vt:lpstr>Servidores OLE inseridos</vt:lpstr>
      </vt:variant>
      <vt:variant>
        <vt:i4>1</vt:i4>
      </vt:variant>
      <vt:variant>
        <vt:lpstr>Títulos de slides</vt:lpstr>
      </vt:variant>
      <vt:variant>
        <vt:i4>15</vt:i4>
      </vt:variant>
    </vt:vector>
  </HeadingPairs>
  <TitlesOfParts>
    <vt:vector size="21" baseType="lpstr">
      <vt:lpstr>Arial</vt:lpstr>
      <vt:lpstr>Arial Black</vt:lpstr>
      <vt:lpstr>Trebuchet MS</vt:lpstr>
      <vt:lpstr>Wingdings 3</vt:lpstr>
      <vt:lpstr>Facetado</vt:lpstr>
      <vt:lpstr>CorelDRAW</vt:lpstr>
      <vt:lpstr>Apresentação do PowerPoint</vt:lpstr>
      <vt:lpstr>OBRAS DE GRANDE ESCALA E SEUS IMPACTOS SOCIAIS E AMBIENTAIS NO TERRITÓRIO BRASILEIRO </vt:lpstr>
      <vt:lpstr>Apresentação do PowerPoint</vt:lpstr>
      <vt:lpstr>Usina Hidrelétrica de Itaipu e suas consequências sociais e ambientais  Alunos: Daniele Fatima Henrichesen              Alex S. Sanoto              Thauany   </vt:lpstr>
      <vt:lpstr>A construção da usina esteve sempre aliada ao discurso de progresso, e a população atingida pela obra encontrou imensa dificuldade de colocar suas reivindicações, em um período da história brasileira marcada por ações repressivas dos governos militares (1964-1985). A fase mais específica referente às desapropriações na região Oeste do Paraná ocorreram entre os anos de 1978 a 1982. Oito municípios foram diretamente afetados pela formação do reservatório e aproximadamente 40 mil pessoas foram desapropriadas, apenas considerando o lado brasileiro, pois a Usina de Itaipu é uma construção binacional e parte da população do Paraguai também foi afetada.</vt:lpstr>
      <vt:lpstr>Para concluirmos, não podemos deixar de mencionar o desaparecimento dos Saltos de Sete Quedas em razão da formação do lago, que formava um conjunto de quedas d`água de beleza única e com grande potencial turístico para as cidades próximas</vt:lpstr>
      <vt:lpstr>Obras de Grande Escala, Problemas em Grande Escala: a Usina Hidrelétrica do Baixo Iguaçu e seus impactos socioambientais – Leandro K. Pereira; Félix V.S. Eichelberger </vt:lpstr>
      <vt:lpstr>Apresentação do PowerPoint</vt:lpstr>
      <vt:lpstr>Apresentação do PowerPoint</vt:lpstr>
      <vt:lpstr>Apresentação do PowerPoint</vt:lpstr>
      <vt:lpstr>        Da lama ao caos: a tragédia de Mariana - Minas Gerais Gabriela P. Leonardo Jhonatan Vicentin Vanessa E. Rocha </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Jair</dc:creator>
  <cp:lastModifiedBy>Selma Martins Duarte</cp:lastModifiedBy>
  <cp:revision>25</cp:revision>
  <dcterms:created xsi:type="dcterms:W3CDTF">2018-10-01T20:04:09Z</dcterms:created>
  <dcterms:modified xsi:type="dcterms:W3CDTF">2018-11-27T16:37:57Z</dcterms:modified>
</cp:coreProperties>
</file>