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59" r:id="rId5"/>
    <p:sldId id="257" r:id="rId6"/>
    <p:sldId id="261" r:id="rId7"/>
    <p:sldId id="262" r:id="rId8"/>
    <p:sldId id="263" r:id="rId9"/>
    <p:sldId id="264" r:id="rId10"/>
    <p:sldId id="265" r:id="rId11"/>
    <p:sldId id="266" r:id="rId12"/>
    <p:sldId id="283" r:id="rId13"/>
    <p:sldId id="284" r:id="rId14"/>
    <p:sldId id="285" r:id="rId15"/>
    <p:sldId id="286" r:id="rId16"/>
    <p:sldId id="287"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5" d="100"/>
          <a:sy n="115" d="100"/>
        </p:scale>
        <p:origin x="43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smtClean="0"/>
              <a:t>Clique para editar o título mestre</a:t>
            </a:r>
            <a:endParaRPr lang="pt-B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2881939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1018317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smtClean="0"/>
              <a:t>Clique para editar o título mestre</a:t>
            </a:r>
            <a:endParaRPr lang="pt-B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224181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838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172200" y="1825625"/>
            <a:ext cx="51816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5B17E059-E4D4-4D42-A3C1-9A8012E8DDF3}" type="datetimeFigureOut">
              <a:rPr lang="pt-BR" smtClean="0"/>
              <a:t>29/05/2017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2280526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smtClean="0"/>
              <a:t>Clique para editar o título mestre</a:t>
            </a:r>
            <a:endParaRPr lang="pt-B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5B17E059-E4D4-4D42-A3C1-9A8012E8DDF3}" type="datetimeFigureOut">
              <a:rPr lang="pt-BR" smtClean="0"/>
              <a:t>29/05/2017</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796537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5B17E059-E4D4-4D42-A3C1-9A8012E8DDF3}" type="datetimeFigureOut">
              <a:rPr lang="pt-BR" smtClean="0"/>
              <a:t>29/05/2017</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3072900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B17E059-E4D4-4D42-A3C1-9A8012E8DDF3}" type="datetimeFigureOut">
              <a:rPr lang="pt-BR" smtClean="0"/>
              <a:t>29/05/2017</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595186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B17E059-E4D4-4D42-A3C1-9A8012E8DDF3}" type="datetimeFigureOut">
              <a:rPr lang="pt-BR" smtClean="0"/>
              <a:t>29/05/2017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3960224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smtClean="0"/>
              <a:t>Clique para editar o título mestre</a:t>
            </a:r>
            <a:endParaRPr lang="pt-B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B17E059-E4D4-4D42-A3C1-9A8012E8DDF3}" type="datetimeFigureOut">
              <a:rPr lang="pt-BR" smtClean="0"/>
              <a:t>29/05/2017</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1990466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2416813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4631FD1B-531F-4D59-9F8B-BF091E2AE54B}" type="slidenum">
              <a:rPr lang="pt-BR" smtClean="0"/>
              <a:t>‹nº›</a:t>
            </a:fld>
            <a:endParaRPr lang="pt-BR"/>
          </a:p>
        </p:txBody>
      </p:sp>
    </p:spTree>
    <p:extLst>
      <p:ext uri="{BB962C8B-B14F-4D97-AF65-F5344CB8AC3E}">
        <p14:creationId xmlns:p14="http://schemas.microsoft.com/office/powerpoint/2010/main" val="35688037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7E059-E4D4-4D42-A3C1-9A8012E8DDF3}" type="datetimeFigureOut">
              <a:rPr lang="pt-BR" smtClean="0"/>
              <a:t>29/05/2017</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31FD1B-531F-4D59-9F8B-BF091E2AE54B}" type="slidenum">
              <a:rPr lang="pt-BR" smtClean="0"/>
              <a:t>‹nº›</a:t>
            </a:fld>
            <a:endParaRPr lang="pt-BR"/>
          </a:p>
        </p:txBody>
      </p:sp>
    </p:spTree>
    <p:extLst>
      <p:ext uri="{BB962C8B-B14F-4D97-AF65-F5344CB8AC3E}">
        <p14:creationId xmlns:p14="http://schemas.microsoft.com/office/powerpoint/2010/main" val="42248877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abrilveja.files.wordpress.com/2016/05/logo-veja-og.jpg" TargetMode="External"/><Relationship Id="rId7" Type="http://schemas.openxmlformats.org/officeDocument/2006/relationships/hyperlink" Target="http://portalctb.org.br/site/images/stores/2015/educacao-investimento-1.jpg" TargetMode="External"/><Relationship Id="rId2" Type="http://schemas.openxmlformats.org/officeDocument/2006/relationships/hyperlink" Target="http://jovemaprendiz2016.xyz/wp-content/uploads/2016/02/Jovem-Aprendiz-Globo-2016.jpg" TargetMode="External"/><Relationship Id="rId1" Type="http://schemas.openxmlformats.org/officeDocument/2006/relationships/slideLayout" Target="../slideLayouts/slideLayout2.xml"/><Relationship Id="rId6" Type="http://schemas.openxmlformats.org/officeDocument/2006/relationships/hyperlink" Target="http://veja.abril.com.br/blog/cacador-de-mitos/economia/parem-de-acreditar-em-escola-publica-de-qualidade/" TargetMode="External"/><Relationship Id="rId5" Type="http://schemas.openxmlformats.org/officeDocument/2006/relationships/hyperlink" Target="http://g1.globo.com/sao-paulo/escolas-ocupadas/noticia/2015/12/ocupacoes-atos-e-polemicas-veja-historico-da-reorganizacao-escolar.html" TargetMode="External"/><Relationship Id="rId4" Type="http://schemas.openxmlformats.org/officeDocument/2006/relationships/hyperlink" Target="http://g1.globo.com/rio-de-janeiro/noticia/2016/04/alunos-criam-movimento-desocupa-ja-contra-ocupacao-de-escolas-no-rj.html"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244699"/>
            <a:ext cx="9144000" cy="3265264"/>
          </a:xfrm>
        </p:spPr>
        <p:txBody>
          <a:bodyPr>
            <a:normAutofit fontScale="90000"/>
          </a:bodyPr>
          <a:lstStyle/>
          <a:p>
            <a:r>
              <a:rPr lang="pt-BR" b="1" dirty="0"/>
              <a:t>“E nem me colocando numa jaula, porque sala de aula essa jaula vai virar”</a:t>
            </a:r>
            <a:r>
              <a:rPr lang="pt-BR" dirty="0"/>
              <a:t/>
            </a:r>
            <a:br>
              <a:rPr lang="pt-BR" dirty="0"/>
            </a:br>
            <a:endParaRPr lang="pt-BR" dirty="0"/>
          </a:p>
        </p:txBody>
      </p:sp>
      <p:sp>
        <p:nvSpPr>
          <p:cNvPr id="3" name="Subtítulo 2"/>
          <p:cNvSpPr>
            <a:spLocks noGrp="1"/>
          </p:cNvSpPr>
          <p:nvPr>
            <p:ph type="subTitle" idx="1"/>
          </p:nvPr>
        </p:nvSpPr>
        <p:spPr/>
        <p:txBody>
          <a:bodyPr/>
          <a:lstStyle/>
          <a:p>
            <a:pPr algn="r"/>
            <a:r>
              <a:rPr lang="pt-BR" i="1" dirty="0" smtClean="0"/>
              <a:t>Claudia Monteiro</a:t>
            </a:r>
          </a:p>
          <a:p>
            <a:pPr algn="r"/>
            <a:r>
              <a:rPr lang="pt-BR" i="1" dirty="0" smtClean="0"/>
              <a:t>Luana Milani </a:t>
            </a:r>
            <a:r>
              <a:rPr lang="pt-BR" i="1" dirty="0" err="1" smtClean="0"/>
              <a:t>Pradela</a:t>
            </a:r>
            <a:endParaRPr lang="pt-BR" i="1" dirty="0"/>
          </a:p>
        </p:txBody>
      </p:sp>
    </p:spTree>
    <p:extLst>
      <p:ext uri="{BB962C8B-B14F-4D97-AF65-F5344CB8AC3E}">
        <p14:creationId xmlns:p14="http://schemas.microsoft.com/office/powerpoint/2010/main" val="441482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periferiaemmovimento.com.br/wp-content/uploads/2015/10/07102015_ato-estudantil-contra-reorganiza%C3%A7%C3%A3o-escol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4547"/>
            <a:ext cx="12218829" cy="6516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94858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379299" cy="729579"/>
          </a:xfrm>
        </p:spPr>
        <p:txBody>
          <a:bodyPr/>
          <a:lstStyle/>
          <a:p>
            <a:r>
              <a:rPr lang="pt-BR" dirty="0" smtClean="0"/>
              <a:t>No que consiste a reorganização escolar?</a:t>
            </a:r>
            <a:endParaRPr lang="pt-BR" dirty="0"/>
          </a:p>
        </p:txBody>
      </p:sp>
      <p:sp>
        <p:nvSpPr>
          <p:cNvPr id="3" name="Espaço Reservado para Conteúdo 2"/>
          <p:cNvSpPr>
            <a:spLocks noGrp="1"/>
          </p:cNvSpPr>
          <p:nvPr>
            <p:ph idx="1"/>
          </p:nvPr>
        </p:nvSpPr>
        <p:spPr>
          <a:xfrm>
            <a:off x="695459" y="1184856"/>
            <a:ext cx="10658341" cy="4992107"/>
          </a:xfrm>
        </p:spPr>
        <p:txBody>
          <a:bodyPr/>
          <a:lstStyle/>
          <a:p>
            <a:pPr marL="0" indent="0" algn="just">
              <a:buNone/>
            </a:pPr>
            <a:r>
              <a:rPr lang="pt-BR" dirty="0"/>
              <a:t>Tal projeto visa a divisão das escolas por ciclo, sendo que algumas unidades abarcariam apenas alunos de 6 a 10 anos, outras de 11 a 14, e por fim, outras para jovens de 15 a 17 anos. Ou seja, as escolas seriam destinadas a séries específicas, e não mais abrangeriam as três fases (educação infantil, fundamental e médio). No entanto, esse projeto de reorganização elaborado pelo governo Alckmin, não se preocupou em consultar ou envolver os sujeitos diretamente atingidos, como alunos, professores e demais funcionários, sendo que o  mesmo acarretaria uma série de consequências para estes. </a:t>
            </a:r>
          </a:p>
        </p:txBody>
      </p:sp>
    </p:spTree>
    <p:extLst>
      <p:ext uri="{BB962C8B-B14F-4D97-AF65-F5344CB8AC3E}">
        <p14:creationId xmlns:p14="http://schemas.microsoft.com/office/powerpoint/2010/main" val="2572976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revistaforum.com.br/wp-content/uploads/2015/10/reforma-educacao-sp.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148419"/>
            <a:ext cx="6229832" cy="33932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2.glbimg.com/Z-2U8KZojcMXBiIO3T2wW9HwPhE=/s.glbimg.com/jo/g1/f/original/2015/11/09/img-20151109-wa00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1105" y="2624931"/>
            <a:ext cx="5436316" cy="4079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238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Quais as consequências?</a:t>
            </a:r>
            <a:endParaRPr lang="pt-BR" dirty="0"/>
          </a:p>
        </p:txBody>
      </p:sp>
      <p:sp>
        <p:nvSpPr>
          <p:cNvPr id="3" name="Espaço Reservado para Conteúdo 2"/>
          <p:cNvSpPr>
            <a:spLocks noGrp="1"/>
          </p:cNvSpPr>
          <p:nvPr>
            <p:ph idx="1"/>
          </p:nvPr>
        </p:nvSpPr>
        <p:spPr>
          <a:xfrm>
            <a:off x="838200" y="2279561"/>
            <a:ext cx="10515600" cy="3897402"/>
          </a:xfrm>
        </p:spPr>
        <p:txBody>
          <a:bodyPr/>
          <a:lstStyle/>
          <a:p>
            <a:pPr marL="0" indent="0" algn="just">
              <a:buNone/>
            </a:pPr>
            <a:r>
              <a:rPr lang="pt-BR" dirty="0"/>
              <a:t>A reorganização permitiria que parte da verba destinada à educação pública fosse cortada, pois centenas de escolas seriam fechadas, remanejando mais de um milhão de alunos e os concentrando em algumas poucas unidades. Essa realidade permitiria mais alunos por sala de aula, intensificando o problema de salas lotadas; distanciaria ainda mais os estudantes de suas escolas, pois as escolas do bairro seriam fechadas ou não abrangeriam todas as séries; a distância juntamente com a superlotação, favoreceriam a evasão escolar.</a:t>
            </a:r>
          </a:p>
        </p:txBody>
      </p:sp>
    </p:spTree>
    <p:extLst>
      <p:ext uri="{BB962C8B-B14F-4D97-AF65-F5344CB8AC3E}">
        <p14:creationId xmlns:p14="http://schemas.microsoft.com/office/powerpoint/2010/main" val="3857734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57576" y="0"/>
            <a:ext cx="11436439" cy="922762"/>
          </a:xfrm>
        </p:spPr>
        <p:txBody>
          <a:bodyPr>
            <a:normAutofit/>
          </a:bodyPr>
          <a:lstStyle/>
          <a:p>
            <a:r>
              <a:rPr lang="pt-BR" sz="3400" dirty="0" smtClean="0"/>
              <a:t>Mobilização estudantil contra o projeto de reorganização</a:t>
            </a:r>
            <a:endParaRPr lang="pt-BR" sz="3400" dirty="0"/>
          </a:p>
        </p:txBody>
      </p:sp>
      <p:pic>
        <p:nvPicPr>
          <p:cNvPr id="3074" name="Picture 2" descr="http://www.redebrasilatual.com.br/educacao/2015/10/alunos-protestam-contra-reorganizacao-de-escolas-estaduais-de-sao-paulo-942.html/5382176-high.jpeg/image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9537" y="1119589"/>
            <a:ext cx="8872515" cy="5572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179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brasileiros.com.br/wp-content/uploads/2015/12/12314485_726122007521547_173095936792765399_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3913" y="347731"/>
            <a:ext cx="10366464" cy="6412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323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95459" y="0"/>
            <a:ext cx="10658341" cy="600790"/>
          </a:xfrm>
        </p:spPr>
        <p:txBody>
          <a:bodyPr>
            <a:normAutofit fontScale="90000"/>
          </a:bodyPr>
          <a:lstStyle/>
          <a:p>
            <a:pPr algn="ctr"/>
            <a:r>
              <a:rPr lang="pt-BR" dirty="0" smtClean="0"/>
              <a:t>Ocupações</a:t>
            </a:r>
            <a:endParaRPr lang="pt-BR" dirty="0"/>
          </a:p>
        </p:txBody>
      </p:sp>
      <p:pic>
        <p:nvPicPr>
          <p:cNvPr id="5122" name="Picture 2" descr="http://www.passapalavra.info/wp-content/uploads/2015/11/Caos_reorganiza%C3%A7%C3%A3o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3064" y="1133341"/>
            <a:ext cx="10083130" cy="523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526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redebrasilatual.com.br/educacao/2015/12/educador-elogia-protagonismo-jovem-em-ocupacoes-contra-reorganizacao-escolar-2236.html/a_escola_eh_nossa.jpg/image_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6943" y="372615"/>
            <a:ext cx="10018735" cy="6292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29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88642" y="0"/>
            <a:ext cx="10465158" cy="536396"/>
          </a:xfrm>
        </p:spPr>
        <p:txBody>
          <a:bodyPr>
            <a:normAutofit fontScale="90000"/>
          </a:bodyPr>
          <a:lstStyle/>
          <a:p>
            <a:pPr algn="ctr"/>
            <a:r>
              <a:rPr lang="pt-BR" dirty="0" smtClean="0"/>
              <a:t>Assembleias</a:t>
            </a:r>
            <a:endParaRPr lang="pt-BR" dirty="0"/>
          </a:p>
        </p:txBody>
      </p:sp>
      <p:pic>
        <p:nvPicPr>
          <p:cNvPr id="7170" name="Picture 2" descr="http://fitraebc.org.br/wp-content/uploads/00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247" y="924875"/>
            <a:ext cx="9683885" cy="5691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0763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2.glbimg.com/JmtOT7vvFdyd_5x_7jJEWJlzKis=/s.glbimg.com/jo/g1/f/original/2015/11/25/mapaes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3461" y="0"/>
            <a:ext cx="9052821" cy="6793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569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23392" y="332656"/>
            <a:ext cx="10849205" cy="5976664"/>
          </a:xfrm>
        </p:spPr>
        <p:txBody>
          <a:bodyPr>
            <a:normAutofit/>
          </a:bodyPr>
          <a:lstStyle/>
          <a:p>
            <a:endParaRPr lang="pt-BR" sz="4000" dirty="0" smtClean="0">
              <a:solidFill>
                <a:schemeClr val="tx1"/>
              </a:solidFill>
            </a:endParaRPr>
          </a:p>
          <a:p>
            <a:endParaRPr lang="pt-BR" sz="4800" dirty="0"/>
          </a:p>
          <a:p>
            <a:r>
              <a:rPr lang="pt-BR" sz="4800" dirty="0" smtClean="0">
                <a:solidFill>
                  <a:schemeClr val="tx1"/>
                </a:solidFill>
              </a:rPr>
              <a:t>HISTÓRICO </a:t>
            </a:r>
            <a:r>
              <a:rPr lang="pt-BR" sz="4800" dirty="0">
                <a:solidFill>
                  <a:schemeClr val="tx1"/>
                </a:solidFill>
              </a:rPr>
              <a:t>DO MOVIMENTO ESTUDANTIL</a:t>
            </a:r>
          </a:p>
          <a:p>
            <a:r>
              <a:rPr lang="pt-BR" dirty="0">
                <a:solidFill>
                  <a:schemeClr val="tx1"/>
                </a:solidFill>
              </a:rPr>
              <a:t>             </a:t>
            </a:r>
            <a:endParaRPr lang="pt-BR" dirty="0"/>
          </a:p>
          <a:p>
            <a:endParaRPr lang="pt-BR" dirty="0">
              <a:solidFill>
                <a:schemeClr val="tx1"/>
              </a:solidFill>
            </a:endParaRPr>
          </a:p>
          <a:p>
            <a:endParaRPr lang="pt-BR" dirty="0" smtClean="0"/>
          </a:p>
          <a:p>
            <a:endParaRPr lang="pt-BR" dirty="0">
              <a:solidFill>
                <a:schemeClr val="tx1"/>
              </a:solidFill>
            </a:endParaRPr>
          </a:p>
          <a:p>
            <a:pPr algn="r"/>
            <a:r>
              <a:rPr lang="pt-BR" dirty="0" smtClean="0">
                <a:solidFill>
                  <a:schemeClr val="tx1"/>
                </a:solidFill>
              </a:rPr>
              <a:t>                                                                              Alana </a:t>
            </a:r>
            <a:r>
              <a:rPr lang="pt-BR" dirty="0">
                <a:solidFill>
                  <a:schemeClr val="tx1"/>
                </a:solidFill>
              </a:rPr>
              <a:t>Thais Quadros</a:t>
            </a:r>
          </a:p>
          <a:p>
            <a:pPr algn="r"/>
            <a:r>
              <a:rPr lang="pt-BR" dirty="0">
                <a:solidFill>
                  <a:schemeClr val="tx1"/>
                </a:solidFill>
              </a:rPr>
              <a:t>                  </a:t>
            </a:r>
            <a:r>
              <a:rPr lang="pt-BR" dirty="0" smtClean="0">
                <a:solidFill>
                  <a:schemeClr val="tx1"/>
                </a:solidFill>
              </a:rPr>
              <a:t>                                   </a:t>
            </a:r>
            <a:r>
              <a:rPr lang="pt-BR" dirty="0">
                <a:solidFill>
                  <a:schemeClr val="tx1"/>
                </a:solidFill>
              </a:rPr>
              <a:t>Irio Junior </a:t>
            </a:r>
            <a:r>
              <a:rPr lang="pt-BR" dirty="0" err="1">
                <a:solidFill>
                  <a:schemeClr val="tx1"/>
                </a:solidFill>
              </a:rPr>
              <a:t>Bernich</a:t>
            </a:r>
            <a:endParaRPr lang="pt-BR" dirty="0">
              <a:solidFill>
                <a:schemeClr val="tx1"/>
              </a:solidFill>
            </a:endParaRPr>
          </a:p>
          <a:p>
            <a:pPr algn="r"/>
            <a:r>
              <a:rPr lang="pt-BR" dirty="0">
                <a:solidFill>
                  <a:schemeClr val="tx1"/>
                </a:solidFill>
              </a:rPr>
              <a:t>                  </a:t>
            </a:r>
            <a:r>
              <a:rPr lang="pt-BR" dirty="0" smtClean="0">
                <a:solidFill>
                  <a:schemeClr val="tx1"/>
                </a:solidFill>
              </a:rPr>
              <a:t>                                    </a:t>
            </a:r>
            <a:r>
              <a:rPr lang="pt-BR" dirty="0" err="1" smtClean="0">
                <a:solidFill>
                  <a:schemeClr val="tx1"/>
                </a:solidFill>
              </a:rPr>
              <a:t>Valdiceu</a:t>
            </a:r>
            <a:r>
              <a:rPr lang="pt-BR" dirty="0" smtClean="0">
                <a:solidFill>
                  <a:schemeClr val="tx1"/>
                </a:solidFill>
              </a:rPr>
              <a:t> </a:t>
            </a:r>
            <a:r>
              <a:rPr lang="pt-BR" dirty="0" err="1">
                <a:solidFill>
                  <a:schemeClr val="tx1"/>
                </a:solidFill>
              </a:rPr>
              <a:t>Schroder</a:t>
            </a:r>
            <a:endParaRPr lang="pt-BR" dirty="0">
              <a:solidFill>
                <a:schemeClr val="tx1"/>
              </a:solidFill>
            </a:endParaRPr>
          </a:p>
          <a:p>
            <a:pPr algn="r"/>
            <a:r>
              <a:rPr lang="pt-BR" dirty="0">
                <a:solidFill>
                  <a:schemeClr val="tx1"/>
                </a:solidFill>
              </a:rPr>
              <a:t>                                 </a:t>
            </a:r>
            <a:r>
              <a:rPr lang="pt-BR" dirty="0" smtClean="0">
                <a:solidFill>
                  <a:schemeClr val="tx1"/>
                </a:solidFill>
              </a:rPr>
              <a:t>      Vanessa </a:t>
            </a:r>
            <a:r>
              <a:rPr lang="pt-BR" dirty="0">
                <a:solidFill>
                  <a:schemeClr val="tx1"/>
                </a:solidFill>
              </a:rPr>
              <a:t>Evangelista Rocha </a:t>
            </a:r>
          </a:p>
          <a:p>
            <a:pPr algn="r"/>
            <a:endParaRPr lang="pt-BR" dirty="0"/>
          </a:p>
        </p:txBody>
      </p:sp>
    </p:spTree>
    <p:extLst>
      <p:ext uri="{BB962C8B-B14F-4D97-AF65-F5344CB8AC3E}">
        <p14:creationId xmlns:p14="http://schemas.microsoft.com/office/powerpoint/2010/main" val="7294167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23392" y="1764406"/>
            <a:ext cx="10849205" cy="4544914"/>
          </a:xfrm>
        </p:spPr>
        <p:txBody>
          <a:bodyPr/>
          <a:lstStyle/>
          <a:p>
            <a:pPr algn="just"/>
            <a:r>
              <a:rPr lang="pt-BR" dirty="0">
                <a:solidFill>
                  <a:schemeClr val="tx1"/>
                </a:solidFill>
              </a:rPr>
              <a:t>O movimento estudantil </a:t>
            </a:r>
            <a:r>
              <a:rPr lang="pt-BR" dirty="0" smtClean="0">
                <a:solidFill>
                  <a:schemeClr val="tx1"/>
                </a:solidFill>
              </a:rPr>
              <a:t>secundarista (luta </a:t>
            </a:r>
            <a:r>
              <a:rPr lang="pt-BR" dirty="0">
                <a:solidFill>
                  <a:schemeClr val="tx1"/>
                </a:solidFill>
              </a:rPr>
              <a:t>pelos direitos de melhorias na área da educação e por condições sociais dignas, </a:t>
            </a:r>
            <a:r>
              <a:rPr lang="pt-BR" dirty="0" smtClean="0">
                <a:solidFill>
                  <a:schemeClr val="tx1"/>
                </a:solidFill>
              </a:rPr>
              <a:t>mas não </a:t>
            </a:r>
            <a:r>
              <a:rPr lang="pt-BR" dirty="0">
                <a:solidFill>
                  <a:schemeClr val="tx1"/>
                </a:solidFill>
              </a:rPr>
              <a:t>é uma pauta de </a:t>
            </a:r>
            <a:r>
              <a:rPr lang="pt-BR" dirty="0" smtClean="0">
                <a:solidFill>
                  <a:schemeClr val="tx1"/>
                </a:solidFill>
              </a:rPr>
              <a:t>hoje).</a:t>
            </a:r>
          </a:p>
          <a:p>
            <a:pPr algn="just"/>
            <a:endParaRPr lang="pt-BR" dirty="0">
              <a:solidFill>
                <a:schemeClr val="tx1"/>
              </a:solidFill>
            </a:endParaRPr>
          </a:p>
          <a:p>
            <a:pPr algn="just"/>
            <a:r>
              <a:rPr lang="pt-BR" dirty="0" smtClean="0">
                <a:solidFill>
                  <a:schemeClr val="tx1"/>
                </a:solidFill>
              </a:rPr>
              <a:t>Os </a:t>
            </a:r>
            <a:r>
              <a:rPr lang="pt-BR" dirty="0">
                <a:solidFill>
                  <a:schemeClr val="tx1"/>
                </a:solidFill>
              </a:rPr>
              <a:t>Movimentos Estudantis tiveram grande destaque na década de sessenta e setenta no período da ditadura civil </a:t>
            </a:r>
            <a:r>
              <a:rPr lang="pt-BR" dirty="0" smtClean="0">
                <a:solidFill>
                  <a:schemeClr val="tx1"/>
                </a:solidFill>
              </a:rPr>
              <a:t>militar.</a:t>
            </a:r>
          </a:p>
          <a:p>
            <a:pPr algn="just"/>
            <a:endParaRPr lang="pt-BR" dirty="0">
              <a:solidFill>
                <a:schemeClr val="tx1"/>
              </a:solidFill>
            </a:endParaRPr>
          </a:p>
          <a:p>
            <a:pPr algn="just"/>
            <a:endParaRPr lang="pt-BR" dirty="0" smtClean="0">
              <a:solidFill>
                <a:schemeClr val="tx1"/>
              </a:solidFill>
            </a:endParaRPr>
          </a:p>
          <a:p>
            <a:pPr algn="just"/>
            <a:r>
              <a:rPr lang="pt-BR" dirty="0" smtClean="0">
                <a:solidFill>
                  <a:schemeClr val="tx1"/>
                </a:solidFill>
              </a:rPr>
              <a:t>Quais são as organizações estudantis?</a:t>
            </a:r>
            <a:endParaRPr lang="pt-BR" dirty="0">
              <a:solidFill>
                <a:schemeClr val="tx1"/>
              </a:solidFill>
            </a:endParaRPr>
          </a:p>
        </p:txBody>
      </p:sp>
    </p:spTree>
    <p:extLst>
      <p:ext uri="{BB962C8B-B14F-4D97-AF65-F5344CB8AC3E}">
        <p14:creationId xmlns:p14="http://schemas.microsoft.com/office/powerpoint/2010/main" val="3873975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10513" y="1249249"/>
            <a:ext cx="10849205" cy="4673703"/>
          </a:xfrm>
        </p:spPr>
        <p:txBody>
          <a:bodyPr>
            <a:normAutofit/>
          </a:bodyPr>
          <a:lstStyle/>
          <a:p>
            <a:pPr algn="just"/>
            <a:endParaRPr lang="pt-BR" dirty="0" smtClean="0">
              <a:solidFill>
                <a:schemeClr val="tx1"/>
              </a:solidFill>
            </a:endParaRPr>
          </a:p>
          <a:p>
            <a:pPr algn="just"/>
            <a:r>
              <a:rPr lang="pt-BR" dirty="0" smtClean="0">
                <a:solidFill>
                  <a:schemeClr val="tx1"/>
                </a:solidFill>
              </a:rPr>
              <a:t>Morte </a:t>
            </a:r>
            <a:r>
              <a:rPr lang="pt-BR" dirty="0">
                <a:solidFill>
                  <a:schemeClr val="tx1"/>
                </a:solidFill>
              </a:rPr>
              <a:t>do estudante Edson Luís </a:t>
            </a:r>
            <a:r>
              <a:rPr lang="pt-BR" dirty="0" smtClean="0">
                <a:solidFill>
                  <a:schemeClr val="tx1"/>
                </a:solidFill>
              </a:rPr>
              <a:t>(1968) por </a:t>
            </a:r>
            <a:r>
              <a:rPr lang="pt-BR" dirty="0">
                <a:solidFill>
                  <a:schemeClr val="tx1"/>
                </a:solidFill>
              </a:rPr>
              <a:t>reivindicar a paralização de aumentos da refeição no restaurante </a:t>
            </a:r>
            <a:r>
              <a:rPr lang="pt-BR" dirty="0" smtClean="0">
                <a:solidFill>
                  <a:schemeClr val="tx1"/>
                </a:solidFill>
              </a:rPr>
              <a:t>universitário. </a:t>
            </a:r>
          </a:p>
          <a:p>
            <a:pPr algn="just"/>
            <a:endParaRPr lang="pt-BR" dirty="0"/>
          </a:p>
          <a:p>
            <a:pPr algn="just"/>
            <a:endParaRPr lang="pt-BR" dirty="0" smtClean="0">
              <a:solidFill>
                <a:schemeClr val="tx1"/>
              </a:solidFill>
            </a:endParaRPr>
          </a:p>
          <a:p>
            <a:pPr algn="just"/>
            <a:endParaRPr lang="pt-BR" dirty="0"/>
          </a:p>
          <a:p>
            <a:pPr algn="just"/>
            <a:r>
              <a:rPr lang="pt-BR" dirty="0" smtClean="0">
                <a:solidFill>
                  <a:schemeClr val="tx1"/>
                </a:solidFill>
              </a:rPr>
              <a:t>A </a:t>
            </a:r>
            <a:r>
              <a:rPr lang="pt-BR" dirty="0">
                <a:solidFill>
                  <a:schemeClr val="tx1"/>
                </a:solidFill>
              </a:rPr>
              <a:t>ditadura militar colocou na ilegalidade os </a:t>
            </a:r>
            <a:r>
              <a:rPr lang="pt-BR" dirty="0" err="1">
                <a:solidFill>
                  <a:schemeClr val="tx1"/>
                </a:solidFill>
              </a:rPr>
              <a:t>DCE's</a:t>
            </a:r>
            <a:r>
              <a:rPr lang="pt-BR" dirty="0">
                <a:solidFill>
                  <a:schemeClr val="tx1"/>
                </a:solidFill>
              </a:rPr>
              <a:t> e a UNE (entre outas entidades) que representavam os estudantes e que os organizavam</a:t>
            </a:r>
            <a:r>
              <a:rPr lang="pt-BR" dirty="0" smtClean="0">
                <a:solidFill>
                  <a:schemeClr val="tx1"/>
                </a:solidFill>
              </a:rPr>
              <a:t>. Depois de 10 anos, o Movimento Estudantil era o setor de ponta contra a Ditadura. </a:t>
            </a:r>
            <a:endParaRPr lang="pt-BR" dirty="0">
              <a:solidFill>
                <a:schemeClr val="tx1"/>
              </a:solidFill>
            </a:endParaRPr>
          </a:p>
        </p:txBody>
      </p:sp>
    </p:spTree>
    <p:extLst>
      <p:ext uri="{BB962C8B-B14F-4D97-AF65-F5344CB8AC3E}">
        <p14:creationId xmlns:p14="http://schemas.microsoft.com/office/powerpoint/2010/main" val="24658015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10513" y="1171976"/>
            <a:ext cx="10849205" cy="4995675"/>
          </a:xfrm>
        </p:spPr>
        <p:txBody>
          <a:bodyPr/>
          <a:lstStyle/>
          <a:p>
            <a:pPr algn="just"/>
            <a:endParaRPr lang="pt-BR" dirty="0" smtClean="0">
              <a:solidFill>
                <a:schemeClr val="tx1"/>
              </a:solidFill>
            </a:endParaRPr>
          </a:p>
          <a:p>
            <a:pPr algn="just"/>
            <a:r>
              <a:rPr lang="pt-BR" dirty="0" smtClean="0">
                <a:solidFill>
                  <a:schemeClr val="tx1"/>
                </a:solidFill>
              </a:rPr>
              <a:t>No ano 1984 - é </a:t>
            </a:r>
            <a:r>
              <a:rPr lang="pt-BR" dirty="0">
                <a:solidFill>
                  <a:schemeClr val="tx1"/>
                </a:solidFill>
              </a:rPr>
              <a:t>aprovada a lei do Grêmio Livre que permite que este seja uma entidade autônoma da escola, portanto, ser contra ou a favor da </a:t>
            </a:r>
            <a:r>
              <a:rPr lang="pt-BR" dirty="0" smtClean="0">
                <a:solidFill>
                  <a:schemeClr val="tx1"/>
                </a:solidFill>
              </a:rPr>
              <a:t>diretoria.</a:t>
            </a:r>
          </a:p>
          <a:p>
            <a:pPr algn="just"/>
            <a:endParaRPr lang="pt-BR" dirty="0">
              <a:solidFill>
                <a:schemeClr val="tx1"/>
              </a:solidFill>
            </a:endParaRPr>
          </a:p>
          <a:p>
            <a:pPr algn="just"/>
            <a:endParaRPr lang="pt-BR" dirty="0" smtClean="0">
              <a:solidFill>
                <a:schemeClr val="tx1"/>
              </a:solidFill>
            </a:endParaRPr>
          </a:p>
          <a:p>
            <a:pPr algn="just"/>
            <a:endParaRPr lang="pt-BR" dirty="0"/>
          </a:p>
          <a:p>
            <a:pPr algn="just"/>
            <a:endParaRPr lang="pt-BR" dirty="0" smtClean="0">
              <a:solidFill>
                <a:schemeClr val="tx1"/>
              </a:solidFill>
            </a:endParaRPr>
          </a:p>
          <a:p>
            <a:pPr algn="just"/>
            <a:r>
              <a:rPr lang="pt-BR" dirty="0" smtClean="0">
                <a:solidFill>
                  <a:schemeClr val="tx1"/>
                </a:solidFill>
              </a:rPr>
              <a:t>Em </a:t>
            </a:r>
            <a:r>
              <a:rPr lang="pt-BR" dirty="0">
                <a:solidFill>
                  <a:schemeClr val="tx1"/>
                </a:solidFill>
              </a:rPr>
              <a:t>1992 o </a:t>
            </a:r>
            <a:r>
              <a:rPr lang="pt-BR" i="1" dirty="0">
                <a:solidFill>
                  <a:schemeClr val="tx1"/>
                </a:solidFill>
              </a:rPr>
              <a:t>impeachment</a:t>
            </a:r>
            <a:r>
              <a:rPr lang="pt-BR" dirty="0">
                <a:solidFill>
                  <a:schemeClr val="tx1"/>
                </a:solidFill>
              </a:rPr>
              <a:t> do então presidente da República Fernando Collor de Mello, exigido pela massa de “cara pintada”, foi um dos reflexos do movimento estudantil brasileiro. </a:t>
            </a:r>
            <a:endParaRPr lang="pt-BR" dirty="0" smtClean="0">
              <a:solidFill>
                <a:schemeClr val="tx1"/>
              </a:solidFill>
            </a:endParaRPr>
          </a:p>
          <a:p>
            <a:pPr algn="just"/>
            <a:endParaRPr lang="pt-BR" dirty="0"/>
          </a:p>
          <a:p>
            <a:pPr algn="just"/>
            <a:endParaRPr lang="pt-BR" dirty="0"/>
          </a:p>
        </p:txBody>
      </p:sp>
    </p:spTree>
    <p:extLst>
      <p:ext uri="{BB962C8B-B14F-4D97-AF65-F5344CB8AC3E}">
        <p14:creationId xmlns:p14="http://schemas.microsoft.com/office/powerpoint/2010/main" val="923626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23392" y="1120461"/>
            <a:ext cx="10849205" cy="4557793"/>
          </a:xfrm>
        </p:spPr>
        <p:txBody>
          <a:bodyPr>
            <a:normAutofit/>
          </a:bodyPr>
          <a:lstStyle/>
          <a:p>
            <a:pPr algn="just"/>
            <a:r>
              <a:rPr lang="pt-BR" dirty="0" smtClean="0">
                <a:solidFill>
                  <a:schemeClr val="tx1"/>
                </a:solidFill>
              </a:rPr>
              <a:t>Os </a:t>
            </a:r>
            <a:r>
              <a:rPr lang="pt-BR" dirty="0">
                <a:solidFill>
                  <a:schemeClr val="tx1"/>
                </a:solidFill>
              </a:rPr>
              <a:t>anos </a:t>
            </a:r>
            <a:r>
              <a:rPr lang="pt-BR" dirty="0" smtClean="0">
                <a:solidFill>
                  <a:schemeClr val="tx1"/>
                </a:solidFill>
              </a:rPr>
              <a:t>2000, o </a:t>
            </a:r>
            <a:r>
              <a:rPr lang="pt-BR" dirty="0">
                <a:solidFill>
                  <a:schemeClr val="tx1"/>
                </a:solidFill>
              </a:rPr>
              <a:t>que aconteceu de principal nesse período foi a alteração nas formas de manifestação e na própria constituição do movimento estudantil</a:t>
            </a:r>
            <a:r>
              <a:rPr lang="pt-BR" dirty="0" smtClean="0">
                <a:solidFill>
                  <a:schemeClr val="tx1"/>
                </a:solidFill>
              </a:rPr>
              <a:t>. </a:t>
            </a:r>
          </a:p>
          <a:p>
            <a:pPr marL="342900" indent="-342900" algn="just">
              <a:buFont typeface="Wingdings" pitchFamily="2" charset="2"/>
              <a:buChar char="v"/>
            </a:pPr>
            <a:r>
              <a:rPr lang="pt-BR" dirty="0">
                <a:effectLst/>
              </a:rPr>
              <a:t>luta por uma educação </a:t>
            </a:r>
            <a:r>
              <a:rPr lang="pt-BR" dirty="0" smtClean="0">
                <a:effectLst/>
              </a:rPr>
              <a:t>pública</a:t>
            </a:r>
            <a:r>
              <a:rPr lang="pt-BR" dirty="0">
                <a:effectLst/>
              </a:rPr>
              <a:t> </a:t>
            </a:r>
            <a:r>
              <a:rPr lang="pt-BR" dirty="0" smtClean="0">
                <a:effectLst/>
              </a:rPr>
              <a:t>e gratuita.</a:t>
            </a:r>
          </a:p>
          <a:p>
            <a:pPr marL="342900" indent="-342900" algn="just">
              <a:buFont typeface="Wingdings" pitchFamily="2" charset="2"/>
              <a:buChar char="v"/>
            </a:pPr>
            <a:r>
              <a:rPr lang="pt-BR" dirty="0">
                <a:effectLst/>
              </a:rPr>
              <a:t>exercício da </a:t>
            </a:r>
            <a:r>
              <a:rPr lang="pt-BR" dirty="0" smtClean="0">
                <a:effectLst/>
              </a:rPr>
              <a:t>cidadania e </a:t>
            </a:r>
            <a:r>
              <a:rPr lang="pt-BR" dirty="0">
                <a:effectLst/>
              </a:rPr>
              <a:t>luta por direitos sociais, políticos e culturais</a:t>
            </a:r>
            <a:endParaRPr lang="pt-BR" dirty="0" smtClean="0">
              <a:effectLst/>
            </a:endParaRPr>
          </a:p>
          <a:p>
            <a:pPr marL="342900" indent="-342900" algn="just">
              <a:buFont typeface="Arial" pitchFamily="34" charset="0"/>
              <a:buChar char="•"/>
            </a:pPr>
            <a:endParaRPr lang="pt-BR" dirty="0" smtClean="0">
              <a:solidFill>
                <a:schemeClr val="tx1"/>
              </a:solidFill>
            </a:endParaRPr>
          </a:p>
          <a:p>
            <a:pPr algn="just"/>
            <a:endParaRPr lang="pt-BR" dirty="0">
              <a:solidFill>
                <a:schemeClr val="tx1"/>
              </a:solidFill>
            </a:endParaRPr>
          </a:p>
          <a:p>
            <a:pPr algn="just"/>
            <a:endParaRPr lang="pt-BR" dirty="0" smtClean="0">
              <a:solidFill>
                <a:schemeClr val="tx1"/>
              </a:solidFill>
            </a:endParaRPr>
          </a:p>
          <a:p>
            <a:pPr algn="just"/>
            <a:endParaRPr lang="pt-BR" dirty="0"/>
          </a:p>
          <a:p>
            <a:pPr algn="just"/>
            <a:r>
              <a:rPr lang="pt-BR" dirty="0" smtClean="0">
                <a:solidFill>
                  <a:schemeClr val="tx1"/>
                </a:solidFill>
              </a:rPr>
              <a:t>Qual a importância dos </a:t>
            </a:r>
            <a:r>
              <a:rPr lang="pt-BR" dirty="0">
                <a:solidFill>
                  <a:schemeClr val="tx1"/>
                </a:solidFill>
              </a:rPr>
              <a:t>grêmios e os </a:t>
            </a:r>
            <a:r>
              <a:rPr lang="pt-BR" dirty="0" err="1" smtClean="0">
                <a:solidFill>
                  <a:schemeClr val="tx1"/>
                </a:solidFill>
              </a:rPr>
              <a:t>DCE’s</a:t>
            </a:r>
            <a:r>
              <a:rPr lang="pt-BR" dirty="0" smtClean="0">
                <a:solidFill>
                  <a:schemeClr val="tx1"/>
                </a:solidFill>
              </a:rPr>
              <a:t>?</a:t>
            </a:r>
            <a:endParaRPr lang="pt-BR" dirty="0">
              <a:solidFill>
                <a:schemeClr val="tx1"/>
              </a:solidFill>
            </a:endParaRPr>
          </a:p>
          <a:p>
            <a:pPr algn="just"/>
            <a:endParaRPr lang="pt-BR" dirty="0"/>
          </a:p>
          <a:p>
            <a:pPr algn="just"/>
            <a:endParaRPr lang="pt-BR" dirty="0"/>
          </a:p>
        </p:txBody>
      </p:sp>
    </p:spTree>
    <p:extLst>
      <p:ext uri="{BB962C8B-B14F-4D97-AF65-F5344CB8AC3E}">
        <p14:creationId xmlns:p14="http://schemas.microsoft.com/office/powerpoint/2010/main" val="35717104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912284" y="1484314"/>
            <a:ext cx="10363200" cy="1470025"/>
          </a:xfrm>
        </p:spPr>
        <p:txBody>
          <a:bodyPr>
            <a:normAutofit fontScale="90000"/>
          </a:bodyPr>
          <a:lstStyle/>
          <a:p>
            <a:r>
              <a:rPr lang="pt-BR" sz="6000"/>
              <a:t>A grande imprensa e as ocupações</a:t>
            </a:r>
          </a:p>
        </p:txBody>
      </p:sp>
      <p:sp>
        <p:nvSpPr>
          <p:cNvPr id="2051" name="Rectangle 3"/>
          <p:cNvSpPr>
            <a:spLocks noGrp="1" noChangeArrowheads="1"/>
          </p:cNvSpPr>
          <p:nvPr>
            <p:ph type="subTitle" idx="1"/>
          </p:nvPr>
        </p:nvSpPr>
        <p:spPr/>
        <p:txBody>
          <a:bodyPr/>
          <a:lstStyle/>
          <a:p>
            <a:pPr algn="r"/>
            <a:r>
              <a:rPr lang="pt-BR"/>
              <a:t>Carla Silva</a:t>
            </a:r>
          </a:p>
          <a:p>
            <a:pPr algn="r"/>
            <a:r>
              <a:rPr lang="pt-BR"/>
              <a:t>Mônica D. Rego</a:t>
            </a:r>
          </a:p>
          <a:p>
            <a:pPr algn="r"/>
            <a:r>
              <a:rPr lang="pt-BR"/>
              <a:t>Nicole de Cândido Ponestk </a:t>
            </a:r>
          </a:p>
        </p:txBody>
      </p:sp>
    </p:spTree>
    <p:extLst>
      <p:ext uri="{BB962C8B-B14F-4D97-AF65-F5344CB8AC3E}">
        <p14:creationId xmlns:p14="http://schemas.microsoft.com/office/powerpoint/2010/main" val="11250603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5" descr="Jovem-Aprendiz-Globo-20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31813"/>
            <a:ext cx="6985000" cy="3228976"/>
          </a:xfrm>
          <a:prstGeom prst="rect">
            <a:avLst/>
          </a:prstGeom>
          <a:noFill/>
          <a:extLst>
            <a:ext uri="{909E8E84-426E-40DD-AFC4-6F175D3DCCD1}">
              <a14:hiddenFill xmlns:a14="http://schemas.microsoft.com/office/drawing/2010/main">
                <a:solidFill>
                  <a:srgbClr val="FFFFFF"/>
                </a:solidFill>
              </a14:hiddenFill>
            </a:ext>
          </a:extLst>
        </p:spPr>
      </p:pic>
      <p:sp>
        <p:nvSpPr>
          <p:cNvPr id="3075" name="Rectangle 3"/>
          <p:cNvSpPr>
            <a:spLocks noGrp="1" noChangeArrowheads="1"/>
          </p:cNvSpPr>
          <p:nvPr>
            <p:ph type="body" idx="1"/>
          </p:nvPr>
        </p:nvSpPr>
        <p:spPr>
          <a:xfrm>
            <a:off x="624417" y="1773238"/>
            <a:ext cx="10972800" cy="4525962"/>
          </a:xfrm>
        </p:spPr>
        <p:txBody>
          <a:bodyPr/>
          <a:lstStyle/>
          <a:p>
            <a:pPr algn="just">
              <a:lnSpc>
                <a:spcPct val="80000"/>
              </a:lnSpc>
            </a:pPr>
            <a:r>
              <a:rPr lang="pt-BR" sz="2400"/>
              <a:t>Primeiras notícias entre novembro e dezembro de 2015;</a:t>
            </a:r>
          </a:p>
          <a:p>
            <a:pPr algn="just">
              <a:lnSpc>
                <a:spcPct val="80000"/>
              </a:lnSpc>
            </a:pPr>
            <a:r>
              <a:rPr lang="pt-BR" sz="2400"/>
              <a:t>Explica a motivação dos estudantes;</a:t>
            </a:r>
          </a:p>
          <a:p>
            <a:pPr algn="just">
              <a:lnSpc>
                <a:spcPct val="80000"/>
              </a:lnSpc>
            </a:pPr>
            <a:r>
              <a:rPr lang="pt-BR" sz="2400"/>
              <a:t>Traz falas “oficiais”:</a:t>
            </a:r>
          </a:p>
          <a:p>
            <a:pPr algn="just">
              <a:lnSpc>
                <a:spcPct val="80000"/>
              </a:lnSpc>
            </a:pPr>
            <a:endParaRPr lang="pt-BR" sz="2400"/>
          </a:p>
          <a:p>
            <a:pPr lvl="1" algn="just">
              <a:lnSpc>
                <a:spcPct val="80000"/>
              </a:lnSpc>
            </a:pPr>
            <a:r>
              <a:rPr lang="pt-BR" sz="2000"/>
              <a:t>chefe de gabinete da Secretaria da Educação Fernando Padula Novaes:</a:t>
            </a:r>
          </a:p>
          <a:p>
            <a:pPr lvl="1" algn="just">
              <a:lnSpc>
                <a:spcPct val="80000"/>
              </a:lnSpc>
              <a:buFontTx/>
              <a:buNone/>
            </a:pPr>
            <a:r>
              <a:rPr lang="pt-BR" sz="2000" i="1"/>
              <a:t>	“A gente vai brigar até o fim e vamos ganhar e vamos desmoralizar [quem está lutando contra a reorganização]"</a:t>
            </a:r>
            <a:r>
              <a:rPr lang="pt-BR" sz="2000"/>
              <a:t> </a:t>
            </a:r>
          </a:p>
          <a:p>
            <a:pPr lvl="1" algn="just">
              <a:lnSpc>
                <a:spcPct val="80000"/>
              </a:lnSpc>
            </a:pPr>
            <a:endParaRPr lang="pt-BR" sz="2000"/>
          </a:p>
          <a:p>
            <a:pPr lvl="1" algn="just">
              <a:lnSpc>
                <a:spcPct val="80000"/>
              </a:lnSpc>
            </a:pPr>
            <a:r>
              <a:rPr lang="pt-BR" sz="2000"/>
              <a:t>secretário da Segurança Pública, Alexandre de Moraes: </a:t>
            </a:r>
          </a:p>
          <a:p>
            <a:pPr lvl="1" algn="just">
              <a:lnSpc>
                <a:spcPct val="80000"/>
              </a:lnSpc>
              <a:buFontTx/>
              <a:buNone/>
            </a:pPr>
            <a:r>
              <a:rPr lang="pt-BR" sz="2000" i="1"/>
              <a:t>	“Para resumir, bem resumido, a função da Secretaria da Segurança Pública e da polícia nesses acontecimentos é garantir que não haja dano ao patrimônio público. E não haja confusão, não haja briga entre quem queira assistir aula e quem não queira."</a:t>
            </a:r>
            <a:endParaRPr lang="pt-BR" sz="2000"/>
          </a:p>
          <a:p>
            <a:pPr algn="just">
              <a:lnSpc>
                <a:spcPct val="80000"/>
              </a:lnSpc>
              <a:buFontTx/>
              <a:buNone/>
            </a:pPr>
            <a:endParaRPr lang="pt-BR" sz="2400" i="1"/>
          </a:p>
        </p:txBody>
      </p:sp>
    </p:spTree>
    <p:extLst>
      <p:ext uri="{BB962C8B-B14F-4D97-AF65-F5344CB8AC3E}">
        <p14:creationId xmlns:p14="http://schemas.microsoft.com/office/powerpoint/2010/main" val="10412101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Alun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8051"/>
            <a:ext cx="6826251"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 name="Rectangle 2"/>
          <p:cNvSpPr>
            <a:spLocks noGrp="1" noChangeArrowheads="1"/>
          </p:cNvSpPr>
          <p:nvPr>
            <p:ph type="title"/>
          </p:nvPr>
        </p:nvSpPr>
        <p:spPr/>
        <p:txBody>
          <a:bodyPr/>
          <a:lstStyle/>
          <a:p>
            <a:r>
              <a:rPr lang="pt-BR"/>
              <a:t>Entretanto...</a:t>
            </a:r>
          </a:p>
        </p:txBody>
      </p:sp>
      <p:pic>
        <p:nvPicPr>
          <p:cNvPr id="4101" name="Picture 5" descr="3dez2015---a-policia-militar-fechou-no-inicio-da-tarde-desta-quinta-feira-3-a-rua-deputado-lacerda-franco-em-pinheiros-na-zona-oeste-de-sao-paulo-onde-fica-o-14-distrito-policial-quatro-1449164864530_956x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1101" y="4038600"/>
            <a:ext cx="72009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 name="Text Box 6"/>
          <p:cNvSpPr txBox="1">
            <a:spLocks noChangeArrowheads="1"/>
          </p:cNvSpPr>
          <p:nvPr/>
        </p:nvSpPr>
        <p:spPr bwMode="auto">
          <a:xfrm>
            <a:off x="6959601" y="1557338"/>
            <a:ext cx="412961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pt-BR"/>
              <a:t> Defesa do patrimônio público?</a:t>
            </a:r>
          </a:p>
        </p:txBody>
      </p:sp>
      <p:sp>
        <p:nvSpPr>
          <p:cNvPr id="4103" name="Text Box 7"/>
          <p:cNvSpPr txBox="1">
            <a:spLocks noChangeArrowheads="1"/>
          </p:cNvSpPr>
          <p:nvPr/>
        </p:nvSpPr>
        <p:spPr bwMode="auto">
          <a:xfrm>
            <a:off x="624418" y="4076700"/>
            <a:ext cx="4320116"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pt-BR"/>
              <a:t> “Estudante é detido durante protesto de alunos”</a:t>
            </a:r>
          </a:p>
        </p:txBody>
      </p:sp>
    </p:spTree>
    <p:extLst>
      <p:ext uri="{BB962C8B-B14F-4D97-AF65-F5344CB8AC3E}">
        <p14:creationId xmlns:p14="http://schemas.microsoft.com/office/powerpoint/2010/main" val="75959839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pt-BR"/>
              <a:t>Movimento “Desocupa Já”</a:t>
            </a:r>
          </a:p>
        </p:txBody>
      </p:sp>
      <p:sp>
        <p:nvSpPr>
          <p:cNvPr id="5123" name="Rectangle 3"/>
          <p:cNvSpPr>
            <a:spLocks noGrp="1" noChangeArrowheads="1"/>
          </p:cNvSpPr>
          <p:nvPr>
            <p:ph type="body" idx="1"/>
          </p:nvPr>
        </p:nvSpPr>
        <p:spPr>
          <a:xfrm>
            <a:off x="6576484" y="1557338"/>
            <a:ext cx="5376333" cy="4525962"/>
          </a:xfrm>
        </p:spPr>
        <p:txBody>
          <a:bodyPr/>
          <a:lstStyle/>
          <a:p>
            <a:pPr algn="just">
              <a:lnSpc>
                <a:spcPct val="80000"/>
              </a:lnSpc>
            </a:pPr>
            <a:r>
              <a:rPr lang="pt-BR" sz="2000"/>
              <a:t>“O estudante (LF, do 3º ano do Ensino Médio, do Colégio Estadual Heitor Lira, que fica na Penha, Zona Norte, idealizador do movimento) disse ainda que concorda com algumas reivindicações dos alunos que estão ocupando a unidade em que ele estuda, como a questão da segurança, mas afirma que as outras reivindicações já existem dentro da escola. Luan fará vestibular esse ano e se sente prejudicado por estar há mais de 20 dias sem aula.”</a:t>
            </a:r>
          </a:p>
        </p:txBody>
      </p:sp>
      <p:pic>
        <p:nvPicPr>
          <p:cNvPr id="5124" name="Picture 4" descr="desocup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433" y="1557338"/>
            <a:ext cx="63500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599842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pt-BR" sz="4000"/>
              <a:t>Perfil dos estudantes que ocuparam as escolas</a:t>
            </a:r>
          </a:p>
        </p:txBody>
      </p:sp>
      <p:sp>
        <p:nvSpPr>
          <p:cNvPr id="6147" name="Rectangle 3"/>
          <p:cNvSpPr>
            <a:spLocks noGrp="1" noChangeArrowheads="1"/>
          </p:cNvSpPr>
          <p:nvPr>
            <p:ph type="body" idx="1"/>
          </p:nvPr>
        </p:nvSpPr>
        <p:spPr/>
        <p:txBody>
          <a:bodyPr/>
          <a:lstStyle/>
          <a:p>
            <a:pPr algn="just"/>
            <a:r>
              <a:rPr lang="pt-BR" sz="2800"/>
              <a:t>“Os colégios têm realidades diferentes, estão inseridos em contextos diferentes, mas agarrados à mesma causa. A pauta dos estudantes é ampla, depende da escola, mas há pontos em comum, como a melhoria na infraestrutura, eleição direta para diretor, gestão democrática, horizontal, que dê mais voz aos alunos e o fim do SAERJ: uma prova obrigatória que determina, para o governo, a qualidade de cada escola.”</a:t>
            </a:r>
          </a:p>
        </p:txBody>
      </p:sp>
    </p:spTree>
    <p:extLst>
      <p:ext uri="{BB962C8B-B14F-4D97-AF65-F5344CB8AC3E}">
        <p14:creationId xmlns:p14="http://schemas.microsoft.com/office/powerpoint/2010/main" val="5810216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3" name="Picture 5" descr="logo-veja-o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417" y="-242888"/>
            <a:ext cx="7035801" cy="2771776"/>
          </a:xfrm>
          <a:prstGeom prst="rect">
            <a:avLst/>
          </a:prstGeom>
          <a:noFill/>
          <a:extLst>
            <a:ext uri="{909E8E84-426E-40DD-AFC4-6F175D3DCCD1}">
              <a14:hiddenFill xmlns:a14="http://schemas.microsoft.com/office/drawing/2010/main">
                <a:solidFill>
                  <a:srgbClr val="FFFFFF"/>
                </a:solidFill>
              </a14:hiddenFill>
            </a:ext>
          </a:extLst>
        </p:spPr>
      </p:pic>
      <p:sp>
        <p:nvSpPr>
          <p:cNvPr id="7171" name="Rectangle 3"/>
          <p:cNvSpPr>
            <a:spLocks noGrp="1" noChangeArrowheads="1"/>
          </p:cNvSpPr>
          <p:nvPr>
            <p:ph type="body" idx="1"/>
          </p:nvPr>
        </p:nvSpPr>
        <p:spPr>
          <a:xfrm>
            <a:off x="527051" y="2332038"/>
            <a:ext cx="10972800" cy="4525962"/>
          </a:xfrm>
        </p:spPr>
        <p:txBody>
          <a:bodyPr/>
          <a:lstStyle/>
          <a:p>
            <a:pPr algn="just"/>
            <a:r>
              <a:rPr lang="pt-BR"/>
              <a:t>“O pior é a crença cega em “escolas públicas de qualidade”. Eles estão há um século rezando e fazendo procissões para que a Escola Pública de Qualidade desça dos Céus à Terra. Há um século seus pedidos dão em nada. No entanto, como seguidores de uma seita fanática, não largam a fé. Pois deveriam.”</a:t>
            </a:r>
          </a:p>
        </p:txBody>
      </p:sp>
    </p:spTree>
    <p:extLst>
      <p:ext uri="{BB962C8B-B14F-4D97-AF65-F5344CB8AC3E}">
        <p14:creationId xmlns:p14="http://schemas.microsoft.com/office/powerpoint/2010/main" val="879773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endParaRPr lang="pt-BR"/>
          </a:p>
        </p:txBody>
      </p:sp>
      <p:sp>
        <p:nvSpPr>
          <p:cNvPr id="9219" name="Rectangle 3"/>
          <p:cNvSpPr>
            <a:spLocks noGrp="1" noChangeArrowheads="1"/>
          </p:cNvSpPr>
          <p:nvPr>
            <p:ph type="body" idx="1"/>
          </p:nvPr>
        </p:nvSpPr>
        <p:spPr/>
        <p:txBody>
          <a:bodyPr/>
          <a:lstStyle/>
          <a:p>
            <a:endParaRPr lang="pt-BR"/>
          </a:p>
        </p:txBody>
      </p:sp>
      <p:pic>
        <p:nvPicPr>
          <p:cNvPr id="9221" name="Picture 5" descr="educacao-investimento-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81076"/>
            <a:ext cx="12192000" cy="4733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95436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pt-BR"/>
              <a:t>Referências</a:t>
            </a:r>
          </a:p>
        </p:txBody>
      </p:sp>
      <p:sp>
        <p:nvSpPr>
          <p:cNvPr id="8195" name="Rectangle 3"/>
          <p:cNvSpPr>
            <a:spLocks noGrp="1" noChangeArrowheads="1"/>
          </p:cNvSpPr>
          <p:nvPr>
            <p:ph type="body" idx="1"/>
          </p:nvPr>
        </p:nvSpPr>
        <p:spPr>
          <a:xfrm>
            <a:off x="609600" y="1600200"/>
            <a:ext cx="10972800" cy="5257800"/>
          </a:xfrm>
        </p:spPr>
        <p:txBody>
          <a:bodyPr/>
          <a:lstStyle/>
          <a:p>
            <a:pPr>
              <a:lnSpc>
                <a:spcPct val="80000"/>
              </a:lnSpc>
            </a:pPr>
            <a:r>
              <a:rPr lang="pt-BR" sz="2400">
                <a:hlinkClick r:id="rId2"/>
              </a:rPr>
              <a:t>http://jovemaprendiz2016.xyz/wp-content/uploads/2016/02/Jovem-Aprendiz-Globo-2016.jpg</a:t>
            </a:r>
            <a:endParaRPr lang="pt-BR" sz="2400"/>
          </a:p>
          <a:p>
            <a:pPr>
              <a:lnSpc>
                <a:spcPct val="80000"/>
              </a:lnSpc>
            </a:pPr>
            <a:r>
              <a:rPr lang="pt-BR" sz="2400">
                <a:hlinkClick r:id="rId3"/>
              </a:rPr>
              <a:t>https://abrilveja.files.wordpress.com/2016/05/logo-veja-og.jpg</a:t>
            </a:r>
            <a:endParaRPr lang="pt-BR" sz="2400"/>
          </a:p>
          <a:p>
            <a:pPr>
              <a:lnSpc>
                <a:spcPct val="80000"/>
              </a:lnSpc>
            </a:pPr>
            <a:r>
              <a:rPr lang="pt-BR" sz="2400">
                <a:hlinkClick r:id="rId4"/>
              </a:rPr>
              <a:t>http://g1.globo.com/rio-de-janeiro/noticia/2016/04/alunos-criam-movimento-desocupa-ja-contra-ocupacao-de-escolas-no-rj.html</a:t>
            </a:r>
            <a:endParaRPr lang="pt-BR" sz="2400"/>
          </a:p>
          <a:p>
            <a:pPr>
              <a:lnSpc>
                <a:spcPct val="80000"/>
              </a:lnSpc>
            </a:pPr>
            <a:r>
              <a:rPr lang="pt-BR" sz="2400">
                <a:hlinkClick r:id="rId5"/>
              </a:rPr>
              <a:t>http://g1.globo.com/sao-paulo/escolas-ocupadas/noticia/2015/12/ocupacoes-atos-e-polemicas-veja-historico-da-reorganizacao-escolar.html</a:t>
            </a:r>
            <a:endParaRPr lang="pt-BR" sz="2400"/>
          </a:p>
          <a:p>
            <a:pPr>
              <a:lnSpc>
                <a:spcPct val="80000"/>
              </a:lnSpc>
            </a:pPr>
            <a:r>
              <a:rPr lang="pt-BR" sz="2400">
                <a:hlinkClick r:id="rId6"/>
              </a:rPr>
              <a:t>http://veja.abril.com.br/blog/cacador-de-mitos/economia/parem-de-acreditar-em-escola-publica-de-qualidade/</a:t>
            </a:r>
            <a:r>
              <a:rPr lang="pt-BR" sz="2400"/>
              <a:t> </a:t>
            </a:r>
          </a:p>
          <a:p>
            <a:pPr>
              <a:lnSpc>
                <a:spcPct val="80000"/>
              </a:lnSpc>
            </a:pPr>
            <a:r>
              <a:rPr lang="pt-BR" sz="2400">
                <a:hlinkClick r:id="rId7"/>
              </a:rPr>
              <a:t>http://portalctb.org.br/site/images/stores/2015/educacao-investimento-1.jpg</a:t>
            </a:r>
            <a:endParaRPr lang="pt-BR" sz="2400"/>
          </a:p>
        </p:txBody>
      </p:sp>
    </p:spTree>
    <p:extLst>
      <p:ext uri="{BB962C8B-B14F-4D97-AF65-F5344CB8AC3E}">
        <p14:creationId xmlns:p14="http://schemas.microsoft.com/office/powerpoint/2010/main" val="5329455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fontScale="90000"/>
          </a:bodyPr>
          <a:lstStyle/>
          <a:p>
            <a:r>
              <a:rPr lang="pt-BR" dirty="0" smtClean="0"/>
              <a:t>A criminalização dos movimentos de ocupação nas escolas do Brasil</a:t>
            </a:r>
            <a:endParaRPr lang="pt-BR" dirty="0"/>
          </a:p>
        </p:txBody>
      </p:sp>
      <p:sp>
        <p:nvSpPr>
          <p:cNvPr id="3" name="Subtítulo 2"/>
          <p:cNvSpPr>
            <a:spLocks noGrp="1"/>
          </p:cNvSpPr>
          <p:nvPr>
            <p:ph type="subTitle" idx="1"/>
          </p:nvPr>
        </p:nvSpPr>
        <p:spPr/>
        <p:txBody>
          <a:bodyPr/>
          <a:lstStyle/>
          <a:p>
            <a:pPr algn="r"/>
            <a:r>
              <a:rPr lang="pt-BR" dirty="0" smtClean="0"/>
              <a:t>Edgar Smiderle</a:t>
            </a:r>
          </a:p>
          <a:p>
            <a:pPr algn="r"/>
            <a:r>
              <a:rPr lang="pt-BR" dirty="0" smtClean="0"/>
              <a:t>Gustavo Geron Dudczak </a:t>
            </a:r>
          </a:p>
          <a:p>
            <a:pPr algn="r"/>
            <a:r>
              <a:rPr lang="pt-BR" dirty="0" smtClean="0"/>
              <a:t>Sara Munique Noal</a:t>
            </a:r>
            <a:endParaRPr lang="pt-BR" dirty="0"/>
          </a:p>
        </p:txBody>
      </p:sp>
    </p:spTree>
    <p:extLst>
      <p:ext uri="{BB962C8B-B14F-4D97-AF65-F5344CB8AC3E}">
        <p14:creationId xmlns:p14="http://schemas.microsoft.com/office/powerpoint/2010/main" val="36711849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Projeto de reorganização escolar</a:t>
            </a:r>
            <a:endParaRPr lang="pt-BR" dirty="0"/>
          </a:p>
        </p:txBody>
      </p:sp>
      <p:sp>
        <p:nvSpPr>
          <p:cNvPr id="3" name="Espaço Reservado para Conteúdo 2"/>
          <p:cNvSpPr>
            <a:spLocks noGrp="1"/>
          </p:cNvSpPr>
          <p:nvPr>
            <p:ph idx="1"/>
          </p:nvPr>
        </p:nvSpPr>
        <p:spPr/>
        <p:txBody>
          <a:bodyPr/>
          <a:lstStyle/>
          <a:p>
            <a:pPr>
              <a:buNone/>
            </a:pPr>
            <a:r>
              <a:rPr lang="pt-BR" dirty="0" smtClean="0"/>
              <a:t>Reações de criminalização:</a:t>
            </a:r>
          </a:p>
          <a:p>
            <a:r>
              <a:rPr lang="pt-BR" dirty="0" smtClean="0"/>
              <a:t>Governo</a:t>
            </a:r>
          </a:p>
          <a:p>
            <a:r>
              <a:rPr lang="pt-BR" dirty="0" smtClean="0"/>
              <a:t>Sociedade Civil</a:t>
            </a:r>
          </a:p>
          <a:p>
            <a:r>
              <a:rPr lang="pt-BR" dirty="0" smtClean="0"/>
              <a:t>Estado</a:t>
            </a:r>
          </a:p>
          <a:p>
            <a:pPr>
              <a:buNone/>
            </a:pPr>
            <a:endParaRPr lang="pt-BR" dirty="0" smtClean="0"/>
          </a:p>
          <a:p>
            <a:endParaRPr lang="pt-BR" dirty="0"/>
          </a:p>
        </p:txBody>
      </p:sp>
      <p:pic>
        <p:nvPicPr>
          <p:cNvPr id="4" name="Imagem 3" descr="13392997_1727254584230198_729568892_n.jpg"/>
          <p:cNvPicPr>
            <a:picLocks noChangeAspect="1"/>
          </p:cNvPicPr>
          <p:nvPr/>
        </p:nvPicPr>
        <p:blipFill>
          <a:blip r:embed="rId2"/>
          <a:stretch>
            <a:fillRect/>
          </a:stretch>
        </p:blipFill>
        <p:spPr>
          <a:xfrm>
            <a:off x="3809984" y="3362504"/>
            <a:ext cx="7886699" cy="3162120"/>
          </a:xfrm>
          <a:prstGeom prst="rect">
            <a:avLst/>
          </a:prstGeom>
        </p:spPr>
      </p:pic>
    </p:spTree>
    <p:extLst>
      <p:ext uri="{BB962C8B-B14F-4D97-AF65-F5344CB8AC3E}">
        <p14:creationId xmlns:p14="http://schemas.microsoft.com/office/powerpoint/2010/main" val="17848014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Governo</a:t>
            </a:r>
            <a:endParaRPr lang="pt-BR" dirty="0"/>
          </a:p>
        </p:txBody>
      </p:sp>
      <p:sp>
        <p:nvSpPr>
          <p:cNvPr id="3" name="Espaço Reservado para Conteúdo 2"/>
          <p:cNvSpPr>
            <a:spLocks noGrp="1"/>
          </p:cNvSpPr>
          <p:nvPr>
            <p:ph idx="1"/>
          </p:nvPr>
        </p:nvSpPr>
        <p:spPr/>
        <p:txBody>
          <a:bodyPr/>
          <a:lstStyle/>
          <a:p>
            <a:r>
              <a:rPr lang="pt-BR" dirty="0" smtClean="0"/>
              <a:t>Dados equivocados sobre prejuízos;</a:t>
            </a:r>
          </a:p>
          <a:p>
            <a:pPr algn="ctr">
              <a:buNone/>
            </a:pPr>
            <a:r>
              <a:rPr lang="pt-BR" sz="2800" i="1" dirty="0" smtClean="0"/>
              <a:t>Ex.: </a:t>
            </a:r>
            <a:r>
              <a:rPr lang="pt-BR" sz="2800" i="1" dirty="0" smtClean="0">
                <a:solidFill>
                  <a:schemeClr val="tx1">
                    <a:lumMod val="50000"/>
                    <a:lumOff val="50000"/>
                  </a:schemeClr>
                </a:solidFill>
              </a:rPr>
              <a:t>Dezembro do ano passado (2015): R$ 1 milhão, levantamento baseado em 81 delas, sendo 72 “vandalizadas e furtadas”. </a:t>
            </a:r>
            <a:r>
              <a:rPr lang="pt-BR" sz="2800" i="1" dirty="0" smtClean="0"/>
              <a:t> Disponível em: </a:t>
            </a:r>
            <a:r>
              <a:rPr lang="pt-BR" sz="2800" dirty="0"/>
              <a:t>http://brasileiros.com.br/2015/12/governo-criminaliza-ocupacoes-de-escolas-em-sp-acusa-representante-dos-professores/. Acesso em 28 de maio. 2016.</a:t>
            </a:r>
            <a:endParaRPr lang="pt-BR" sz="2800" i="1" dirty="0" smtClean="0"/>
          </a:p>
        </p:txBody>
      </p:sp>
    </p:spTree>
    <p:extLst>
      <p:ext uri="{BB962C8B-B14F-4D97-AF65-F5344CB8AC3E}">
        <p14:creationId xmlns:p14="http://schemas.microsoft.com/office/powerpoint/2010/main" val="28099931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Sociedade Civil</a:t>
            </a:r>
            <a:endParaRPr lang="pt-BR" dirty="0"/>
          </a:p>
        </p:txBody>
      </p:sp>
      <p:sp>
        <p:nvSpPr>
          <p:cNvPr id="3" name="Espaço Reservado para Conteúdo 2"/>
          <p:cNvSpPr>
            <a:spLocks noGrp="1"/>
          </p:cNvSpPr>
          <p:nvPr>
            <p:ph idx="1"/>
          </p:nvPr>
        </p:nvSpPr>
        <p:spPr/>
        <p:txBody>
          <a:bodyPr/>
          <a:lstStyle/>
          <a:p>
            <a:r>
              <a:rPr lang="pt-BR" dirty="0" smtClean="0"/>
              <a:t>Movimento “Desocupa Já”: retomada das aulas por se sentirem prejudicados; </a:t>
            </a:r>
          </a:p>
          <a:p>
            <a:pPr>
              <a:buNone/>
            </a:pPr>
            <a:endParaRPr lang="pt-BR" dirty="0"/>
          </a:p>
        </p:txBody>
      </p:sp>
      <p:pic>
        <p:nvPicPr>
          <p:cNvPr id="4" name="Imagem 3" descr="desocupa.jpg"/>
          <p:cNvPicPr>
            <a:picLocks noChangeAspect="1"/>
          </p:cNvPicPr>
          <p:nvPr/>
        </p:nvPicPr>
        <p:blipFill>
          <a:blip r:embed="rId2"/>
          <a:stretch>
            <a:fillRect/>
          </a:stretch>
        </p:blipFill>
        <p:spPr>
          <a:xfrm>
            <a:off x="1142966" y="2643182"/>
            <a:ext cx="6985049" cy="3929090"/>
          </a:xfrm>
          <a:prstGeom prst="rect">
            <a:avLst/>
          </a:prstGeom>
        </p:spPr>
      </p:pic>
    </p:spTree>
    <p:extLst>
      <p:ext uri="{BB962C8B-B14F-4D97-AF65-F5344CB8AC3E}">
        <p14:creationId xmlns:p14="http://schemas.microsoft.com/office/powerpoint/2010/main" val="183297963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Estado</a:t>
            </a:r>
            <a:endParaRPr lang="pt-BR" dirty="0"/>
          </a:p>
        </p:txBody>
      </p:sp>
      <p:sp>
        <p:nvSpPr>
          <p:cNvPr id="3" name="Espaço Reservado para Conteúdo 2"/>
          <p:cNvSpPr>
            <a:spLocks noGrp="1"/>
          </p:cNvSpPr>
          <p:nvPr>
            <p:ph idx="1"/>
          </p:nvPr>
        </p:nvSpPr>
        <p:spPr/>
        <p:txBody>
          <a:bodyPr/>
          <a:lstStyle/>
          <a:p>
            <a:pPr>
              <a:buNone/>
            </a:pPr>
            <a:r>
              <a:rPr lang="pt-BR" dirty="0" smtClean="0"/>
              <a:t> </a:t>
            </a:r>
            <a:endParaRPr lang="pt-BR" dirty="0"/>
          </a:p>
        </p:txBody>
      </p:sp>
      <p:pic>
        <p:nvPicPr>
          <p:cNvPr id="4" name="Imagem 3" descr="13384942_1727253537563636_1022201003_n.gif"/>
          <p:cNvPicPr>
            <a:picLocks noChangeAspect="1"/>
          </p:cNvPicPr>
          <p:nvPr/>
        </p:nvPicPr>
        <p:blipFill>
          <a:blip r:embed="rId2"/>
          <a:stretch>
            <a:fillRect/>
          </a:stretch>
        </p:blipFill>
        <p:spPr>
          <a:xfrm>
            <a:off x="4562739" y="500042"/>
            <a:ext cx="6518013" cy="3071834"/>
          </a:xfrm>
          <a:prstGeom prst="rect">
            <a:avLst/>
          </a:prstGeom>
        </p:spPr>
      </p:pic>
      <p:pic>
        <p:nvPicPr>
          <p:cNvPr id="5" name="Imagem 4" descr="13407491_1727253544230302_1147217499_n.png"/>
          <p:cNvPicPr>
            <a:picLocks noChangeAspect="1"/>
          </p:cNvPicPr>
          <p:nvPr/>
        </p:nvPicPr>
        <p:blipFill>
          <a:blip r:embed="rId3"/>
          <a:stretch>
            <a:fillRect/>
          </a:stretch>
        </p:blipFill>
        <p:spPr>
          <a:xfrm>
            <a:off x="666712" y="3513982"/>
            <a:ext cx="5143536" cy="2724891"/>
          </a:xfrm>
          <a:prstGeom prst="rect">
            <a:avLst/>
          </a:prstGeom>
        </p:spPr>
      </p:pic>
    </p:spTree>
    <p:extLst>
      <p:ext uri="{BB962C8B-B14F-4D97-AF65-F5344CB8AC3E}">
        <p14:creationId xmlns:p14="http://schemas.microsoft.com/office/powerpoint/2010/main" val="40082073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pt-BR" dirty="0"/>
          </a:p>
        </p:txBody>
      </p:sp>
      <p:sp>
        <p:nvSpPr>
          <p:cNvPr id="3" name="Espaço Reservado para Conteúdo 2"/>
          <p:cNvSpPr>
            <a:spLocks noGrp="1"/>
          </p:cNvSpPr>
          <p:nvPr>
            <p:ph idx="1"/>
          </p:nvPr>
        </p:nvSpPr>
        <p:spPr/>
        <p:txBody>
          <a:bodyPr/>
          <a:lstStyle/>
          <a:p>
            <a:r>
              <a:rPr lang="pt-BR" dirty="0" smtClean="0"/>
              <a:t>Lei “Antiterror” (15/03/16):</a:t>
            </a:r>
          </a:p>
          <a:p>
            <a:pPr algn="ctr">
              <a:buNone/>
            </a:pPr>
            <a:r>
              <a:rPr lang="pt-BR" sz="2800" i="1" dirty="0" smtClean="0">
                <a:solidFill>
                  <a:schemeClr val="tx1">
                    <a:lumMod val="50000"/>
                    <a:lumOff val="50000"/>
                  </a:schemeClr>
                </a:solidFill>
              </a:rPr>
              <a:t>“A lei aprovada pelo </a:t>
            </a:r>
            <a:r>
              <a:rPr lang="pt-BR" sz="2800" i="1" dirty="0">
                <a:solidFill>
                  <a:schemeClr val="tx1">
                    <a:lumMod val="50000"/>
                    <a:lumOff val="50000"/>
                  </a:schemeClr>
                </a:solidFill>
              </a:rPr>
              <a:t>C</a:t>
            </a:r>
            <a:r>
              <a:rPr lang="pt-BR" sz="2800" i="1" dirty="0" smtClean="0">
                <a:solidFill>
                  <a:schemeClr val="tx1">
                    <a:lumMod val="50000"/>
                    <a:lumOff val="50000"/>
                  </a:schemeClr>
                </a:solidFill>
              </a:rPr>
              <a:t>ongresso Nacional classifica como atos de terror “incendiar, depredar, saquear, destruir ou explodir meios de transporte ou qualquer bem público ou privado”. </a:t>
            </a:r>
            <a:r>
              <a:rPr lang="pt-BR" sz="2800" dirty="0" smtClean="0"/>
              <a:t>Disponível em: </a:t>
            </a:r>
            <a:r>
              <a:rPr lang="pt-BR" sz="2800" dirty="0"/>
              <a:t>http://www12.senado.leg.br/noticias/materias/2016/03/18/lei-antiterrorismo-e-sancionada-com-vetos-pela-presidente-dilma/tablet. Acesso em 28 de maio. 2016.</a:t>
            </a:r>
          </a:p>
          <a:p>
            <a:pPr algn="just">
              <a:buNone/>
            </a:pPr>
            <a:endParaRPr lang="pt-BR" sz="2800" i="1" dirty="0" smtClean="0">
              <a:solidFill>
                <a:schemeClr val="tx1">
                  <a:lumMod val="50000"/>
                  <a:lumOff val="50000"/>
                </a:schemeClr>
              </a:solidFill>
            </a:endParaRPr>
          </a:p>
          <a:p>
            <a:pPr>
              <a:buNone/>
            </a:pPr>
            <a:endParaRPr lang="pt-BR" dirty="0"/>
          </a:p>
        </p:txBody>
      </p:sp>
    </p:spTree>
    <p:extLst>
      <p:ext uri="{BB962C8B-B14F-4D97-AF65-F5344CB8AC3E}">
        <p14:creationId xmlns:p14="http://schemas.microsoft.com/office/powerpoint/2010/main" val="233456293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Referências</a:t>
            </a:r>
            <a:endParaRPr lang="pt-BR" dirty="0"/>
          </a:p>
        </p:txBody>
      </p:sp>
      <p:sp>
        <p:nvSpPr>
          <p:cNvPr id="3" name="Espaço Reservado para Conteúdo 2"/>
          <p:cNvSpPr>
            <a:spLocks noGrp="1"/>
          </p:cNvSpPr>
          <p:nvPr>
            <p:ph idx="1"/>
          </p:nvPr>
        </p:nvSpPr>
        <p:spPr/>
        <p:txBody>
          <a:bodyPr>
            <a:normAutofit/>
          </a:bodyPr>
          <a:lstStyle/>
          <a:p>
            <a:r>
              <a:rPr lang="pt-BR" dirty="0" smtClean="0"/>
              <a:t>Imagens:</a:t>
            </a:r>
          </a:p>
          <a:p>
            <a:pPr>
              <a:buNone/>
            </a:pPr>
            <a:r>
              <a:rPr lang="pt-BR" sz="1600" dirty="0" smtClean="0"/>
              <a:t>http://jornalggn.com.br/noticia/no-final-de-semana-alunos-ocupavam-19-escolas-paulistas</a:t>
            </a:r>
          </a:p>
          <a:p>
            <a:pPr>
              <a:buNone/>
            </a:pPr>
            <a:endParaRPr lang="pt-BR" sz="1600" dirty="0" smtClean="0"/>
          </a:p>
          <a:p>
            <a:pPr>
              <a:buNone/>
            </a:pPr>
            <a:r>
              <a:rPr lang="pt-BR" sz="1600" dirty="0" smtClean="0"/>
              <a:t>https://www.google.com.br/search?q=movimento+desocupa+j%C3%A1+escolas&amp;rlz=1C1WHCN_enBR661BR661&amp;source=lnms&amp;tbm=isch&amp;sa=X&amp;ved=0ahUKEwjApMbFn8nOAhWCkZAKHXaDCWoQ_AUICigD&amp;biw=1366&amp;bih=643#imgrc=yLtvvHIQreV58M%3A</a:t>
            </a:r>
          </a:p>
          <a:p>
            <a:pPr>
              <a:buNone/>
            </a:pPr>
            <a:endParaRPr lang="pt-BR" sz="1600" dirty="0" smtClean="0"/>
          </a:p>
          <a:p>
            <a:pPr>
              <a:buNone/>
            </a:pPr>
            <a:r>
              <a:rPr lang="pt-BR" sz="1600" dirty="0" smtClean="0"/>
              <a:t>https://latuffcartoons.wordpress.com/2014/02/20/quem-sera-enquadrado-na-lei-antiterrorismo-que-o-congresso-quer-aprovar-charge-sinasefe/</a:t>
            </a:r>
          </a:p>
          <a:p>
            <a:pPr>
              <a:buNone/>
            </a:pPr>
            <a:endParaRPr lang="pt-BR" sz="1600" dirty="0" smtClean="0"/>
          </a:p>
          <a:p>
            <a:pPr>
              <a:buNone/>
            </a:pPr>
            <a:r>
              <a:rPr lang="pt-BR" sz="1600" dirty="0" smtClean="0"/>
              <a:t>https://www.google.com.br/search?q=charge%20ocupa%C3%A7%C3%B5es%20nas%20escolas&amp;espv=2&amp;biw=1600&amp;bih=799&amp;source=lnms&amp;tbm=isch&amp;sa=X&amp;ved=0ahUKEwiInp7VmsnOAhUKHZAKHVGVCUIQ_AUIBygC#tbm=isch&amp;q=charge+lei+antiterror&amp;imgrc=_w1UUds8xJa19M%3A</a:t>
            </a:r>
            <a:endParaRPr lang="pt-BR" sz="1600" dirty="0"/>
          </a:p>
        </p:txBody>
      </p:sp>
    </p:spTree>
    <p:extLst>
      <p:ext uri="{BB962C8B-B14F-4D97-AF65-F5344CB8AC3E}">
        <p14:creationId xmlns:p14="http://schemas.microsoft.com/office/powerpoint/2010/main" val="28184698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lgn="l"/>
            <a:r>
              <a:rPr lang="pt-BR" dirty="0" smtClean="0"/>
              <a:t>Referências</a:t>
            </a:r>
            <a:endParaRPr lang="pt-BR" dirty="0"/>
          </a:p>
        </p:txBody>
      </p:sp>
      <p:sp>
        <p:nvSpPr>
          <p:cNvPr id="3" name="Espaço Reservado para Conteúdo 2"/>
          <p:cNvSpPr>
            <a:spLocks noGrp="1"/>
          </p:cNvSpPr>
          <p:nvPr>
            <p:ph idx="1"/>
          </p:nvPr>
        </p:nvSpPr>
        <p:spPr/>
        <p:txBody>
          <a:bodyPr/>
          <a:lstStyle/>
          <a:p>
            <a:r>
              <a:rPr lang="pt-BR" smtClean="0"/>
              <a:t>Notícias:</a:t>
            </a:r>
            <a:endParaRPr lang="pt-BR" dirty="0" smtClean="0"/>
          </a:p>
          <a:p>
            <a:pPr>
              <a:buNone/>
            </a:pPr>
            <a:endParaRPr lang="pt-BR" dirty="0" smtClean="0"/>
          </a:p>
          <a:p>
            <a:pPr algn="ctr">
              <a:buNone/>
            </a:pPr>
            <a:r>
              <a:rPr lang="pt-BR" sz="1600" b="1" dirty="0" smtClean="0"/>
              <a:t>Criminalização pelo Governo Estadual</a:t>
            </a:r>
          </a:p>
          <a:p>
            <a:pPr algn="ctr">
              <a:buNone/>
            </a:pPr>
            <a:r>
              <a:rPr lang="pt-BR" sz="1600" dirty="0" smtClean="0"/>
              <a:t>http://brasileiros.com.br/2015/12/governo-criminaliza-ocupacoes-de-escolas-em-sp-acusa-representante-dos-professores/. Acesso em 28 de maio. 2016.</a:t>
            </a:r>
          </a:p>
          <a:p>
            <a:pPr algn="ctr">
              <a:buNone/>
            </a:pPr>
            <a:endParaRPr lang="pt-BR" sz="1600" dirty="0" smtClean="0"/>
          </a:p>
          <a:p>
            <a:pPr algn="ctr">
              <a:buNone/>
            </a:pPr>
            <a:r>
              <a:rPr lang="pt-BR" sz="1600" b="1" dirty="0" smtClean="0"/>
              <a:t>Lei Antiterror</a:t>
            </a:r>
          </a:p>
          <a:p>
            <a:pPr algn="ctr">
              <a:buNone/>
            </a:pPr>
            <a:r>
              <a:rPr lang="pt-BR" sz="1600" dirty="0" smtClean="0"/>
              <a:t>http://www12.senado.leg.br/noticias/materias/2016/03/18/lei-antiterrorismo-e-sancionada-com-vetos-pela-presidente-dilma/tablet. Acesso em 28 de maio. 2016.</a:t>
            </a:r>
            <a:endParaRPr lang="pt-BR" sz="1600" dirty="0"/>
          </a:p>
        </p:txBody>
      </p:sp>
    </p:spTree>
    <p:extLst>
      <p:ext uri="{BB962C8B-B14F-4D97-AF65-F5344CB8AC3E}">
        <p14:creationId xmlns:p14="http://schemas.microsoft.com/office/powerpoint/2010/main" val="151876091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TotalTime>
  <Words>994</Words>
  <Application>Microsoft Office PowerPoint</Application>
  <PresentationFormat>Widescreen</PresentationFormat>
  <Paragraphs>111</Paragraphs>
  <Slides>32</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32</vt:i4>
      </vt:variant>
    </vt:vector>
  </HeadingPairs>
  <TitlesOfParts>
    <vt:vector size="37" baseType="lpstr">
      <vt:lpstr>Arial</vt:lpstr>
      <vt:lpstr>Calibri</vt:lpstr>
      <vt:lpstr>Calibri Light</vt:lpstr>
      <vt:lpstr>Wingdings</vt:lpstr>
      <vt:lpstr>Tema do Office</vt:lpstr>
      <vt:lpstr>“E nem me colocando numa jaula, porque sala de aula essa jaula vai virar” </vt:lpstr>
      <vt:lpstr>Apresentação do PowerPoint</vt:lpstr>
      <vt:lpstr>No que consiste a reorganização escolar?</vt:lpstr>
      <vt:lpstr>Apresentação do PowerPoint</vt:lpstr>
      <vt:lpstr>Quais as consequências?</vt:lpstr>
      <vt:lpstr>Mobilização estudantil contra o projeto de reorganização</vt:lpstr>
      <vt:lpstr>Apresentação do PowerPoint</vt:lpstr>
      <vt:lpstr>Ocupações</vt:lpstr>
      <vt:lpstr>Apresentação do PowerPoint</vt:lpstr>
      <vt:lpstr>Assembleias</vt:lpstr>
      <vt:lpstr>Apresentação do PowerPoint</vt:lpstr>
      <vt:lpstr>Apresentação do PowerPoint</vt:lpstr>
      <vt:lpstr>Apresentação do PowerPoint</vt:lpstr>
      <vt:lpstr>Apresentação do PowerPoint</vt:lpstr>
      <vt:lpstr>Apresentação do PowerPoint</vt:lpstr>
      <vt:lpstr>Apresentação do PowerPoint</vt:lpstr>
      <vt:lpstr>A grande imprensa e as ocupações</vt:lpstr>
      <vt:lpstr>Apresentação do PowerPoint</vt:lpstr>
      <vt:lpstr>Entretanto...</vt:lpstr>
      <vt:lpstr>Movimento “Desocupa Já”</vt:lpstr>
      <vt:lpstr>Perfil dos estudantes que ocuparam as escolas</vt:lpstr>
      <vt:lpstr>Apresentação do PowerPoint</vt:lpstr>
      <vt:lpstr>Apresentação do PowerPoint</vt:lpstr>
      <vt:lpstr>Referências</vt:lpstr>
      <vt:lpstr>A criminalização dos movimentos de ocupação nas escolas do Brasil</vt:lpstr>
      <vt:lpstr>Projeto de reorganização escolar</vt:lpstr>
      <vt:lpstr>Governo</vt:lpstr>
      <vt:lpstr>Sociedade Civil</vt:lpstr>
      <vt:lpstr>Estado</vt:lpstr>
      <vt:lpstr>Apresentação do PowerPoint</vt:lpstr>
      <vt:lpstr>Referências</vt:lpstr>
      <vt:lpstr>Referências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 nem me colocando numa jaula, porque sala de aula essa jaula vai virar”</dc:title>
  <dc:creator>Usuario</dc:creator>
  <cp:lastModifiedBy>Selma Martins Duarte</cp:lastModifiedBy>
  <cp:revision>12</cp:revision>
  <dcterms:created xsi:type="dcterms:W3CDTF">2016-08-21T22:28:13Z</dcterms:created>
  <dcterms:modified xsi:type="dcterms:W3CDTF">2017-05-29T13:41:20Z</dcterms:modified>
</cp:coreProperties>
</file>