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rels" ContentType="application/vnd.openxmlformats-package.relationships+xml"/>
  <Default Extension="xml" ContentType="application/xml"/>
  <Default Extension="vml" ContentType="application/vnd.openxmlformats-officedocument.vmlDrawing"/>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89" r:id="rId2"/>
    <p:sldId id="273" r:id="rId3"/>
    <p:sldId id="288" r:id="rId4"/>
    <p:sldId id="296" r:id="rId5"/>
    <p:sldId id="297" r:id="rId6"/>
    <p:sldId id="298" r:id="rId7"/>
    <p:sldId id="299" r:id="rId8"/>
    <p:sldId id="300" r:id="rId9"/>
    <p:sldId id="281" r:id="rId10"/>
    <p:sldId id="282" r:id="rId11"/>
    <p:sldId id="290" r:id="rId12"/>
    <p:sldId id="283" r:id="rId13"/>
    <p:sldId id="284" r:id="rId14"/>
    <p:sldId id="285" r:id="rId15"/>
    <p:sldId id="286" r:id="rId16"/>
    <p:sldId id="270" r:id="rId17"/>
    <p:sldId id="269" r:id="rId18"/>
    <p:sldId id="268" r:id="rId19"/>
    <p:sldId id="291" r:id="rId20"/>
    <p:sldId id="266" r:id="rId21"/>
    <p:sldId id="292" r:id="rId22"/>
    <p:sldId id="293" r:id="rId23"/>
    <p:sldId id="274" r:id="rId24"/>
    <p:sldId id="275" r:id="rId25"/>
    <p:sldId id="294" r:id="rId26"/>
    <p:sldId id="277" r:id="rId27"/>
    <p:sldId id="278" r:id="rId28"/>
    <p:sldId id="257" r:id="rId29"/>
    <p:sldId id="295" r:id="rId30"/>
    <p:sldId id="258" r:id="rId31"/>
    <p:sldId id="260" r:id="rId32"/>
    <p:sldId id="265" r:id="rId33"/>
    <p:sldId id="280" r:id="rId34"/>
    <p:sldId id="279" r:id="rId35"/>
  </p:sldIdLst>
  <p:sldSz cx="9144000" cy="6858000" type="screen4x3"/>
  <p:notesSz cx="6858000" cy="9144000"/>
  <p:defaultTex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9" d="100"/>
          <a:sy n="109" d="100"/>
        </p:scale>
        <p:origin x="1674" y="10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5.png"/></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Slide de título">
    <p:spTree>
      <p:nvGrpSpPr>
        <p:cNvPr id="1" name=""/>
        <p:cNvGrpSpPr/>
        <p:nvPr/>
      </p:nvGrpSpPr>
      <p:grpSpPr>
        <a:xfrm>
          <a:off x="0" y="0"/>
          <a:ext cx="0" cy="0"/>
          <a:chOff x="0" y="0"/>
          <a:chExt cx="0" cy="0"/>
        </a:xfrm>
      </p:grpSpPr>
      <p:grpSp>
        <p:nvGrpSpPr>
          <p:cNvPr id="7" name="Group 15"/>
          <p:cNvGrpSpPr/>
          <p:nvPr/>
        </p:nvGrpSpPr>
        <p:grpSpPr>
          <a:xfrm>
            <a:off x="0" y="0"/>
            <a:ext cx="9144000" cy="6858000"/>
            <a:chOff x="0" y="0"/>
            <a:chExt cx="9144000" cy="6858000"/>
          </a:xfrm>
        </p:grpSpPr>
        <p:sp>
          <p:nvSpPr>
            <p:cNvPr id="8" name="Rectangle 7"/>
            <p:cNvSpPr/>
            <p:nvPr/>
          </p:nvSpPr>
          <p:spPr>
            <a:xfrm>
              <a:off x="0" y="0"/>
              <a:ext cx="7162800" cy="6858000"/>
            </a:xfrm>
            <a:prstGeom prst="rect">
              <a:avLst/>
            </a:prstGeom>
            <a:gradFill flip="none" rotWithShape="1">
              <a:gsLst>
                <a:gs pos="0">
                  <a:srgbClr val="010101">
                    <a:alpha val="51765"/>
                  </a:srgbClr>
                </a:gs>
                <a:gs pos="60000">
                  <a:srgbClr val="FEFEFE">
                    <a:alpha val="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1143000" y="0"/>
              <a:ext cx="8001000" cy="6858000"/>
            </a:xfrm>
            <a:prstGeom prst="rect">
              <a:avLst/>
            </a:prstGeom>
            <a:gradFill flip="none" rotWithShape="1">
              <a:gsLst>
                <a:gs pos="0">
                  <a:srgbClr val="010101">
                    <a:alpha val="56000"/>
                  </a:srgbClr>
                </a:gs>
                <a:gs pos="61000">
                  <a:srgbClr val="FEFEFE">
                    <a:alpha val="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 name="Freeform 9"/>
          <p:cNvSpPr/>
          <p:nvPr/>
        </p:nvSpPr>
        <p:spPr>
          <a:xfrm rot="10800000">
            <a:off x="891821" y="5617774"/>
            <a:ext cx="7382935" cy="537210"/>
          </a:xfrm>
          <a:custGeom>
            <a:avLst/>
            <a:gdLst>
              <a:gd name="connsiteX0" fmla="*/ 0 w 7955280"/>
              <a:gd name="connsiteY0" fmla="*/ 495300 h 495300"/>
              <a:gd name="connsiteX1" fmla="*/ 169546 w 7955280"/>
              <a:gd name="connsiteY1" fmla="*/ 0 h 495300"/>
              <a:gd name="connsiteX2" fmla="*/ 7785734 w 7955280"/>
              <a:gd name="connsiteY2" fmla="*/ 0 h 495300"/>
              <a:gd name="connsiteX3" fmla="*/ 7955280 w 7955280"/>
              <a:gd name="connsiteY3" fmla="*/ 495300 h 495300"/>
              <a:gd name="connsiteX4" fmla="*/ 0 w 7955280"/>
              <a:gd name="connsiteY4" fmla="*/ 495300 h 495300"/>
              <a:gd name="connsiteX0" fmla="*/ 0 w 7955280"/>
              <a:gd name="connsiteY0" fmla="*/ 495300 h 495300"/>
              <a:gd name="connsiteX1" fmla="*/ 169546 w 7955280"/>
              <a:gd name="connsiteY1" fmla="*/ 0 h 495300"/>
              <a:gd name="connsiteX2" fmla="*/ 3966210 w 7955280"/>
              <a:gd name="connsiteY2" fmla="*/ 95250 h 495300"/>
              <a:gd name="connsiteX3" fmla="*/ 7785734 w 7955280"/>
              <a:gd name="connsiteY3" fmla="*/ 0 h 495300"/>
              <a:gd name="connsiteX4" fmla="*/ 7955280 w 7955280"/>
              <a:gd name="connsiteY4" fmla="*/ 495300 h 495300"/>
              <a:gd name="connsiteX5" fmla="*/ 0 w 7955280"/>
              <a:gd name="connsiteY5" fmla="*/ 49530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55280" h="495300">
                <a:moveTo>
                  <a:pt x="0" y="495300"/>
                </a:moveTo>
                <a:lnTo>
                  <a:pt x="169546" y="0"/>
                </a:lnTo>
                <a:lnTo>
                  <a:pt x="3966210" y="95250"/>
                </a:lnTo>
                <a:lnTo>
                  <a:pt x="7785734" y="0"/>
                </a:lnTo>
                <a:lnTo>
                  <a:pt x="7955280" y="495300"/>
                </a:lnTo>
                <a:lnTo>
                  <a:pt x="0" y="495300"/>
                </a:lnTo>
                <a:close/>
              </a:path>
            </a:pathLst>
          </a:custGeom>
          <a:gradFill flip="none" rotWithShape="1">
            <a:gsLst>
              <a:gs pos="30000">
                <a:srgbClr val="010101">
                  <a:alpha val="34000"/>
                </a:srgbClr>
              </a:gs>
              <a:gs pos="100000">
                <a:srgbClr val="010101">
                  <a:alpha val="26000"/>
                </a:srgbClr>
              </a:gs>
            </a:gsLst>
            <a:path path="circl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989952" y="1016990"/>
            <a:ext cx="7179733" cy="4831643"/>
          </a:xfrm>
          <a:prstGeom prst="rect">
            <a:avLst/>
          </a:prstGeom>
          <a:solidFill>
            <a:schemeClr val="bg1">
              <a:lumMod val="75000"/>
              <a:lumOff val="25000"/>
            </a:schemeClr>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990600" y="1009650"/>
            <a:ext cx="7179733" cy="4831643"/>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2" descr="C:\Users\Administrator\Desktop\Pushpin Dev\Assets\pushpinLeft.png"/>
          <p:cNvPicPr>
            <a:picLocks noChangeAspect="1" noChangeArrowheads="1"/>
          </p:cNvPicPr>
          <p:nvPr/>
        </p:nvPicPr>
        <p:blipFill>
          <a:blip r:embed="rId3" cstate="print"/>
          <a:srcRect/>
          <a:stretch>
            <a:fillRect/>
          </a:stretch>
        </p:blipFill>
        <p:spPr bwMode="auto">
          <a:xfrm rot="1435684">
            <a:off x="769521" y="702069"/>
            <a:ext cx="567831" cy="567830"/>
          </a:xfrm>
          <a:prstGeom prst="rect">
            <a:avLst/>
          </a:prstGeom>
          <a:noFill/>
        </p:spPr>
      </p:pic>
      <p:pic>
        <p:nvPicPr>
          <p:cNvPr id="14" name="Picture 2" descr="C:\Users\Administrator\Desktop\Pushpin Dev\Assets\pushpinLeft.png"/>
          <p:cNvPicPr>
            <a:picLocks noChangeAspect="1" noChangeArrowheads="1"/>
          </p:cNvPicPr>
          <p:nvPr/>
        </p:nvPicPr>
        <p:blipFill>
          <a:blip r:embed="rId3" cstate="print"/>
          <a:srcRect/>
          <a:stretch>
            <a:fillRect/>
          </a:stretch>
        </p:blipFill>
        <p:spPr bwMode="auto">
          <a:xfrm rot="4096196">
            <a:off x="7855433" y="749720"/>
            <a:ext cx="566928" cy="566928"/>
          </a:xfrm>
          <a:prstGeom prst="rect">
            <a:avLst/>
          </a:prstGeom>
          <a:noFill/>
        </p:spPr>
      </p:pic>
      <p:sp>
        <p:nvSpPr>
          <p:cNvPr id="2" name="Title 1"/>
          <p:cNvSpPr>
            <a:spLocks noGrp="1"/>
          </p:cNvSpPr>
          <p:nvPr>
            <p:ph type="ctrTitle"/>
          </p:nvPr>
        </p:nvSpPr>
        <p:spPr>
          <a:xfrm>
            <a:off x="1727201" y="1794935"/>
            <a:ext cx="5723468" cy="1828090"/>
          </a:xfrm>
        </p:spPr>
        <p:txBody>
          <a:bodyPr anchor="b">
            <a:normAutofit/>
          </a:bodyPr>
          <a:lstStyle>
            <a:lvl1pPr>
              <a:defRPr sz="4800"/>
            </a:lvl1pPr>
          </a:lstStyle>
          <a:p>
            <a:r>
              <a:rPr lang="pt-BR" smtClean="0"/>
              <a:t>Clique para editar o título mestre</a:t>
            </a:r>
            <a:endParaRPr lang="en-US"/>
          </a:p>
        </p:txBody>
      </p:sp>
      <p:sp>
        <p:nvSpPr>
          <p:cNvPr id="3" name="Subtitle 2"/>
          <p:cNvSpPr>
            <a:spLocks noGrp="1"/>
          </p:cNvSpPr>
          <p:nvPr>
            <p:ph type="subTitle" idx="1"/>
          </p:nvPr>
        </p:nvSpPr>
        <p:spPr>
          <a:xfrm>
            <a:off x="1727200" y="3736622"/>
            <a:ext cx="5712179" cy="1524000"/>
          </a:xfrm>
        </p:spPr>
        <p:txBody>
          <a:bodyPr/>
          <a:lstStyle>
            <a:lvl1pPr marL="0" indent="0" algn="ctr">
              <a:buNone/>
              <a:defRPr>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pt-BR" smtClean="0"/>
              <a:t>Clique para editar o estilo do subtítulo mestre</a:t>
            </a:r>
            <a:endParaRPr lang="en-US" dirty="0"/>
          </a:p>
        </p:txBody>
      </p:sp>
      <p:sp>
        <p:nvSpPr>
          <p:cNvPr id="4" name="Date Placeholder 3"/>
          <p:cNvSpPr>
            <a:spLocks noGrp="1"/>
          </p:cNvSpPr>
          <p:nvPr>
            <p:ph type="dt" sz="half" idx="10"/>
          </p:nvPr>
        </p:nvSpPr>
        <p:spPr>
          <a:xfrm>
            <a:off x="6770676" y="5357592"/>
            <a:ext cx="1213821" cy="365125"/>
          </a:xfrm>
        </p:spPr>
        <p:txBody>
          <a:bodyPr/>
          <a:lstStyle/>
          <a:p>
            <a:fld id="{2D70F3E0-0A92-4AEA-BD56-018FF1B98A35}" type="datetimeFigureOut">
              <a:rPr lang="pt-BR" smtClean="0"/>
              <a:pPr/>
              <a:t>24/10/2017</a:t>
            </a:fld>
            <a:endParaRPr lang="pt-BR"/>
          </a:p>
        </p:txBody>
      </p:sp>
      <p:sp>
        <p:nvSpPr>
          <p:cNvPr id="5" name="Footer Placeholder 4"/>
          <p:cNvSpPr>
            <a:spLocks noGrp="1"/>
          </p:cNvSpPr>
          <p:nvPr>
            <p:ph type="ftr" sz="quarter" idx="11"/>
          </p:nvPr>
        </p:nvSpPr>
        <p:spPr>
          <a:xfrm>
            <a:off x="1174044" y="5357592"/>
            <a:ext cx="5034845" cy="365125"/>
          </a:xfrm>
        </p:spPr>
        <p:txBody>
          <a:bodyPr/>
          <a:lstStyle/>
          <a:p>
            <a:endParaRPr lang="pt-BR"/>
          </a:p>
        </p:txBody>
      </p:sp>
      <p:sp>
        <p:nvSpPr>
          <p:cNvPr id="6" name="Slide Number Placeholder 5"/>
          <p:cNvSpPr>
            <a:spLocks noGrp="1"/>
          </p:cNvSpPr>
          <p:nvPr>
            <p:ph type="sldNum" sz="quarter" idx="12"/>
          </p:nvPr>
        </p:nvSpPr>
        <p:spPr>
          <a:xfrm>
            <a:off x="6213930" y="5357592"/>
            <a:ext cx="554023" cy="365125"/>
          </a:xfrm>
        </p:spPr>
        <p:txBody>
          <a:bodyPr/>
          <a:lstStyle>
            <a:lvl1pPr algn="ctr">
              <a:defRPr/>
            </a:lvl1pPr>
          </a:lstStyle>
          <a:p>
            <a:fld id="{04CDEF9E-9CBC-4727-AFB3-93009344B50F}" type="slidenum">
              <a:rPr lang="pt-BR" smtClean="0"/>
              <a:pPr/>
              <a:t>‹nº›</a:t>
            </a:fld>
            <a:endParaRPr lang="pt-B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smtClean="0"/>
              <a:t>Clique para editar o título mestre</a:t>
            </a:r>
            <a:endParaRPr lang="en-US"/>
          </a:p>
        </p:txBody>
      </p:sp>
      <p:sp>
        <p:nvSpPr>
          <p:cNvPr id="3" name="Content Placeholder 2"/>
          <p:cNvSpPr>
            <a:spLocks noGrp="1"/>
          </p:cNvSpPr>
          <p:nvPr>
            <p:ph idx="1"/>
          </p:nvPr>
        </p:nvSpPr>
        <p:spPr/>
        <p:txBody>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a:p>
        </p:txBody>
      </p:sp>
      <p:sp>
        <p:nvSpPr>
          <p:cNvPr id="4" name="Date Placeholder 3"/>
          <p:cNvSpPr>
            <a:spLocks noGrp="1"/>
          </p:cNvSpPr>
          <p:nvPr>
            <p:ph type="dt" sz="half" idx="10"/>
          </p:nvPr>
        </p:nvSpPr>
        <p:spPr/>
        <p:txBody>
          <a:bodyPr/>
          <a:lstStyle/>
          <a:p>
            <a:fld id="{2D70F3E0-0A92-4AEA-BD56-018FF1B98A35}" type="datetimeFigureOut">
              <a:rPr lang="pt-BR" smtClean="0"/>
              <a:pPr/>
              <a:t>24/10/2017</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04CDEF9E-9CBC-4727-AFB3-93009344B50F}" type="slidenum">
              <a:rPr lang="pt-BR" smtClean="0"/>
              <a:pPr/>
              <a:t>‹nº›</a:t>
            </a:fld>
            <a:endParaRPr lang="pt-B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itle 1"/>
          <p:cNvSpPr>
            <a:spLocks noGrp="1"/>
          </p:cNvSpPr>
          <p:nvPr>
            <p:ph type="title"/>
          </p:nvPr>
        </p:nvSpPr>
        <p:spPr>
          <a:xfrm>
            <a:off x="1444979" y="2239430"/>
            <a:ext cx="6254044" cy="1362075"/>
          </a:xfrm>
        </p:spPr>
        <p:txBody>
          <a:bodyPr anchor="b"/>
          <a:lstStyle>
            <a:lvl1pPr algn="ctr">
              <a:defRPr sz="4000" b="0" cap="none" baseline="0"/>
            </a:lvl1pPr>
          </a:lstStyle>
          <a:p>
            <a:r>
              <a:rPr lang="pt-BR" smtClean="0"/>
              <a:t>Clique para editar o título mestre</a:t>
            </a:r>
            <a:endParaRPr lang="en-US" dirty="0"/>
          </a:p>
        </p:txBody>
      </p:sp>
      <p:sp>
        <p:nvSpPr>
          <p:cNvPr id="3" name="Text Placeholder 2"/>
          <p:cNvSpPr>
            <a:spLocks noGrp="1"/>
          </p:cNvSpPr>
          <p:nvPr>
            <p:ph type="body" idx="1"/>
          </p:nvPr>
        </p:nvSpPr>
        <p:spPr>
          <a:xfrm>
            <a:off x="1456267" y="3725334"/>
            <a:ext cx="6231467" cy="1309511"/>
          </a:xfrm>
        </p:spPr>
        <p:txBody>
          <a:bodyPr anchor="t"/>
          <a:lstStyle>
            <a:lvl1pPr marL="0" indent="0" algn="ctr">
              <a:buNone/>
              <a:defRPr sz="20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t-BR" smtClean="0"/>
              <a:t>Clique para editar o texto mestre</a:t>
            </a:r>
          </a:p>
        </p:txBody>
      </p:sp>
      <p:sp>
        <p:nvSpPr>
          <p:cNvPr id="4" name="Date Placeholder 3"/>
          <p:cNvSpPr>
            <a:spLocks noGrp="1"/>
          </p:cNvSpPr>
          <p:nvPr>
            <p:ph type="dt" sz="half" idx="10"/>
          </p:nvPr>
        </p:nvSpPr>
        <p:spPr/>
        <p:txBody>
          <a:bodyPr/>
          <a:lstStyle/>
          <a:p>
            <a:fld id="{2D70F3E0-0A92-4AEA-BD56-018FF1B98A35}" type="datetimeFigureOut">
              <a:rPr lang="pt-BR" smtClean="0"/>
              <a:pPr/>
              <a:t>24/10/2017</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04CDEF9E-9CBC-4727-AFB3-93009344B50F}" type="slidenum">
              <a:rPr lang="pt-BR" smtClean="0"/>
              <a:pPr/>
              <a:t>‹nº›</a:t>
            </a:fld>
            <a:endParaRPr lang="pt-B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smtClean="0"/>
              <a:t>Clique para editar o título mestre</a:t>
            </a:r>
            <a:endParaRPr lang="en-US"/>
          </a:p>
        </p:txBody>
      </p:sp>
      <p:sp>
        <p:nvSpPr>
          <p:cNvPr id="5" name="Date Placeholder 4"/>
          <p:cNvSpPr>
            <a:spLocks noGrp="1"/>
          </p:cNvSpPr>
          <p:nvPr>
            <p:ph type="dt" sz="half" idx="10"/>
          </p:nvPr>
        </p:nvSpPr>
        <p:spPr/>
        <p:txBody>
          <a:bodyPr/>
          <a:lstStyle/>
          <a:p>
            <a:fld id="{2D70F3E0-0A92-4AEA-BD56-018FF1B98A35}" type="datetimeFigureOut">
              <a:rPr lang="pt-BR" smtClean="0"/>
              <a:pPr/>
              <a:t>24/10/2017</a:t>
            </a:fld>
            <a:endParaRPr lang="pt-BR"/>
          </a:p>
        </p:txBody>
      </p:sp>
      <p:sp>
        <p:nvSpPr>
          <p:cNvPr id="6" name="Footer Placeholder 5"/>
          <p:cNvSpPr>
            <a:spLocks noGrp="1"/>
          </p:cNvSpPr>
          <p:nvPr>
            <p:ph type="ftr" sz="quarter" idx="11"/>
          </p:nvPr>
        </p:nvSpPr>
        <p:spPr/>
        <p:txBody>
          <a:bodyPr/>
          <a:lstStyle/>
          <a:p>
            <a:endParaRPr lang="pt-BR"/>
          </a:p>
        </p:txBody>
      </p:sp>
      <p:sp>
        <p:nvSpPr>
          <p:cNvPr id="7" name="Slide Number Placeholder 6"/>
          <p:cNvSpPr>
            <a:spLocks noGrp="1"/>
          </p:cNvSpPr>
          <p:nvPr>
            <p:ph type="sldNum" sz="quarter" idx="12"/>
          </p:nvPr>
        </p:nvSpPr>
        <p:spPr/>
        <p:txBody>
          <a:bodyPr/>
          <a:lstStyle/>
          <a:p>
            <a:fld id="{04CDEF9E-9CBC-4727-AFB3-93009344B50F}" type="slidenum">
              <a:rPr lang="pt-BR" smtClean="0"/>
              <a:pPr/>
              <a:t>‹nº›</a:t>
            </a:fld>
            <a:endParaRPr lang="pt-BR"/>
          </a:p>
        </p:txBody>
      </p:sp>
      <p:sp>
        <p:nvSpPr>
          <p:cNvPr id="9" name="Content Placeholder 8"/>
          <p:cNvSpPr>
            <a:spLocks noGrp="1"/>
          </p:cNvSpPr>
          <p:nvPr>
            <p:ph sz="quarter" idx="13"/>
          </p:nvPr>
        </p:nvSpPr>
        <p:spPr>
          <a:xfrm>
            <a:off x="1298448" y="2121407"/>
            <a:ext cx="3200400" cy="3602736"/>
          </a:xfrm>
        </p:spPr>
        <p:txBody>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a:p>
        </p:txBody>
      </p:sp>
      <p:sp>
        <p:nvSpPr>
          <p:cNvPr id="11" name="Content Placeholder 10"/>
          <p:cNvSpPr>
            <a:spLocks noGrp="1"/>
          </p:cNvSpPr>
          <p:nvPr>
            <p:ph sz="quarter" idx="14"/>
          </p:nvPr>
        </p:nvSpPr>
        <p:spPr>
          <a:xfrm>
            <a:off x="4663440" y="2119313"/>
            <a:ext cx="3200400" cy="3605212"/>
          </a:xfrm>
        </p:spPr>
        <p:txBody>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pt-BR" smtClean="0"/>
              <a:t>Clique para editar o título mestre</a:t>
            </a:r>
            <a:endParaRPr lang="en-US"/>
          </a:p>
        </p:txBody>
      </p:sp>
      <p:sp>
        <p:nvSpPr>
          <p:cNvPr id="3" name="Text Placeholder 2"/>
          <p:cNvSpPr>
            <a:spLocks noGrp="1"/>
          </p:cNvSpPr>
          <p:nvPr>
            <p:ph type="body" idx="1"/>
          </p:nvPr>
        </p:nvSpPr>
        <p:spPr>
          <a:xfrm>
            <a:off x="1557869" y="2122312"/>
            <a:ext cx="2939521" cy="820208"/>
          </a:xfrm>
        </p:spPr>
        <p:txBody>
          <a:bodyPr anchor="b">
            <a:norm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5" name="Text Placeholder 4"/>
          <p:cNvSpPr>
            <a:spLocks noGrp="1"/>
          </p:cNvSpPr>
          <p:nvPr>
            <p:ph type="body" sz="quarter" idx="3"/>
          </p:nvPr>
        </p:nvSpPr>
        <p:spPr>
          <a:xfrm>
            <a:off x="4910669" y="2122311"/>
            <a:ext cx="2944368" cy="822960"/>
          </a:xfrm>
        </p:spPr>
        <p:txBody>
          <a:bodyPr anchor="b">
            <a:norm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7" name="Date Placeholder 6"/>
          <p:cNvSpPr>
            <a:spLocks noGrp="1"/>
          </p:cNvSpPr>
          <p:nvPr>
            <p:ph type="dt" sz="half" idx="10"/>
          </p:nvPr>
        </p:nvSpPr>
        <p:spPr/>
        <p:txBody>
          <a:bodyPr/>
          <a:lstStyle/>
          <a:p>
            <a:fld id="{2D70F3E0-0A92-4AEA-BD56-018FF1B98A35}" type="datetimeFigureOut">
              <a:rPr lang="pt-BR" smtClean="0"/>
              <a:pPr/>
              <a:t>24/10/2017</a:t>
            </a:fld>
            <a:endParaRPr lang="pt-BR"/>
          </a:p>
        </p:txBody>
      </p:sp>
      <p:sp>
        <p:nvSpPr>
          <p:cNvPr id="8" name="Footer Placeholder 7"/>
          <p:cNvSpPr>
            <a:spLocks noGrp="1"/>
          </p:cNvSpPr>
          <p:nvPr>
            <p:ph type="ftr" sz="quarter" idx="11"/>
          </p:nvPr>
        </p:nvSpPr>
        <p:spPr/>
        <p:txBody>
          <a:bodyPr/>
          <a:lstStyle/>
          <a:p>
            <a:endParaRPr lang="pt-BR"/>
          </a:p>
        </p:txBody>
      </p:sp>
      <p:sp>
        <p:nvSpPr>
          <p:cNvPr id="9" name="Slide Number Placeholder 8"/>
          <p:cNvSpPr>
            <a:spLocks noGrp="1"/>
          </p:cNvSpPr>
          <p:nvPr>
            <p:ph type="sldNum" sz="quarter" idx="12"/>
          </p:nvPr>
        </p:nvSpPr>
        <p:spPr/>
        <p:txBody>
          <a:bodyPr/>
          <a:lstStyle/>
          <a:p>
            <a:fld id="{04CDEF9E-9CBC-4727-AFB3-93009344B50F}" type="slidenum">
              <a:rPr lang="pt-BR" smtClean="0"/>
              <a:pPr/>
              <a:t>‹nº›</a:t>
            </a:fld>
            <a:endParaRPr lang="pt-BR"/>
          </a:p>
        </p:txBody>
      </p:sp>
      <p:sp>
        <p:nvSpPr>
          <p:cNvPr id="11" name="Content Placeholder 10"/>
          <p:cNvSpPr>
            <a:spLocks noGrp="1"/>
          </p:cNvSpPr>
          <p:nvPr>
            <p:ph sz="quarter" idx="13"/>
          </p:nvPr>
        </p:nvSpPr>
        <p:spPr>
          <a:xfrm>
            <a:off x="1298448" y="2944368"/>
            <a:ext cx="3227832" cy="2779776"/>
          </a:xfrm>
        </p:spPr>
        <p:txBody>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dirty="0"/>
          </a:p>
        </p:txBody>
      </p:sp>
      <p:sp>
        <p:nvSpPr>
          <p:cNvPr id="13" name="Content Placeholder 12"/>
          <p:cNvSpPr>
            <a:spLocks noGrp="1"/>
          </p:cNvSpPr>
          <p:nvPr>
            <p:ph sz="quarter" idx="14"/>
          </p:nvPr>
        </p:nvSpPr>
        <p:spPr>
          <a:xfrm>
            <a:off x="4645151" y="2944813"/>
            <a:ext cx="3227832" cy="2779776"/>
          </a:xfrm>
        </p:spPr>
        <p:txBody>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smtClean="0"/>
              <a:t>Clique para editar o título mestre</a:t>
            </a:r>
            <a:endParaRPr lang="en-US"/>
          </a:p>
        </p:txBody>
      </p:sp>
      <p:sp>
        <p:nvSpPr>
          <p:cNvPr id="3" name="Date Placeholder 2"/>
          <p:cNvSpPr>
            <a:spLocks noGrp="1"/>
          </p:cNvSpPr>
          <p:nvPr>
            <p:ph type="dt" sz="half" idx="10"/>
          </p:nvPr>
        </p:nvSpPr>
        <p:spPr/>
        <p:txBody>
          <a:bodyPr/>
          <a:lstStyle/>
          <a:p>
            <a:fld id="{2D70F3E0-0A92-4AEA-BD56-018FF1B98A35}" type="datetimeFigureOut">
              <a:rPr lang="pt-BR" smtClean="0"/>
              <a:pPr/>
              <a:t>24/10/2017</a:t>
            </a:fld>
            <a:endParaRPr lang="pt-BR"/>
          </a:p>
        </p:txBody>
      </p:sp>
      <p:sp>
        <p:nvSpPr>
          <p:cNvPr id="4" name="Footer Placeholder 3"/>
          <p:cNvSpPr>
            <a:spLocks noGrp="1"/>
          </p:cNvSpPr>
          <p:nvPr>
            <p:ph type="ftr" sz="quarter" idx="11"/>
          </p:nvPr>
        </p:nvSpPr>
        <p:spPr/>
        <p:txBody>
          <a:bodyPr/>
          <a:lstStyle/>
          <a:p>
            <a:endParaRPr lang="pt-BR"/>
          </a:p>
        </p:txBody>
      </p:sp>
      <p:sp>
        <p:nvSpPr>
          <p:cNvPr id="5" name="Slide Number Placeholder 4"/>
          <p:cNvSpPr>
            <a:spLocks noGrp="1"/>
          </p:cNvSpPr>
          <p:nvPr>
            <p:ph type="sldNum" sz="quarter" idx="12"/>
          </p:nvPr>
        </p:nvSpPr>
        <p:spPr/>
        <p:txBody>
          <a:bodyPr/>
          <a:lstStyle/>
          <a:p>
            <a:fld id="{04CDEF9E-9CBC-4727-AFB3-93009344B50F}" type="slidenum">
              <a:rPr lang="pt-BR" smtClean="0"/>
              <a:pPr/>
              <a:t>‹nº›</a:t>
            </a:fld>
            <a:endParaRPr lang="pt-B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D70F3E0-0A92-4AEA-BD56-018FF1B98A35}" type="datetimeFigureOut">
              <a:rPr lang="pt-BR" smtClean="0"/>
              <a:pPr/>
              <a:t>24/10/2017</a:t>
            </a:fld>
            <a:endParaRPr lang="pt-BR"/>
          </a:p>
        </p:txBody>
      </p:sp>
      <p:sp>
        <p:nvSpPr>
          <p:cNvPr id="3" name="Footer Placeholder 2"/>
          <p:cNvSpPr>
            <a:spLocks noGrp="1"/>
          </p:cNvSpPr>
          <p:nvPr>
            <p:ph type="ftr" sz="quarter" idx="11"/>
          </p:nvPr>
        </p:nvSpPr>
        <p:spPr/>
        <p:txBody>
          <a:bodyPr/>
          <a:lstStyle/>
          <a:p>
            <a:endParaRPr lang="pt-BR"/>
          </a:p>
        </p:txBody>
      </p:sp>
      <p:sp>
        <p:nvSpPr>
          <p:cNvPr id="4" name="Slide Number Placeholder 3"/>
          <p:cNvSpPr>
            <a:spLocks noGrp="1"/>
          </p:cNvSpPr>
          <p:nvPr>
            <p:ph type="sldNum" sz="quarter" idx="12"/>
          </p:nvPr>
        </p:nvSpPr>
        <p:spPr/>
        <p:txBody>
          <a:bodyPr/>
          <a:lstStyle/>
          <a:p>
            <a:fld id="{04CDEF9E-9CBC-4727-AFB3-93009344B50F}" type="slidenum">
              <a:rPr lang="pt-BR" smtClean="0"/>
              <a:pPr/>
              <a:t>‹nº›</a:t>
            </a:fld>
            <a:endParaRPr lang="pt-B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údo com Legenda">
    <p:spTree>
      <p:nvGrpSpPr>
        <p:cNvPr id="1" name=""/>
        <p:cNvGrpSpPr/>
        <p:nvPr/>
      </p:nvGrpSpPr>
      <p:grpSpPr>
        <a:xfrm>
          <a:off x="0" y="0"/>
          <a:ext cx="0" cy="0"/>
          <a:chOff x="0" y="0"/>
          <a:chExt cx="0" cy="0"/>
        </a:xfrm>
      </p:grpSpPr>
      <p:grpSp>
        <p:nvGrpSpPr>
          <p:cNvPr id="8" name="Group 15"/>
          <p:cNvGrpSpPr/>
          <p:nvPr/>
        </p:nvGrpSpPr>
        <p:grpSpPr>
          <a:xfrm>
            <a:off x="0" y="0"/>
            <a:ext cx="9144000" cy="6858000"/>
            <a:chOff x="0" y="0"/>
            <a:chExt cx="9144000" cy="6858000"/>
          </a:xfrm>
        </p:grpSpPr>
        <p:sp>
          <p:nvSpPr>
            <p:cNvPr id="9" name="Rectangle 8"/>
            <p:cNvSpPr/>
            <p:nvPr/>
          </p:nvSpPr>
          <p:spPr>
            <a:xfrm>
              <a:off x="0" y="0"/>
              <a:ext cx="7162800" cy="6858000"/>
            </a:xfrm>
            <a:prstGeom prst="rect">
              <a:avLst/>
            </a:prstGeom>
            <a:gradFill flip="none" rotWithShape="1">
              <a:gsLst>
                <a:gs pos="0">
                  <a:srgbClr val="010101">
                    <a:alpha val="51765"/>
                  </a:srgbClr>
                </a:gs>
                <a:gs pos="60000">
                  <a:srgbClr val="FEFEFE">
                    <a:alpha val="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1143000" y="0"/>
              <a:ext cx="8001000" cy="6858000"/>
            </a:xfrm>
            <a:prstGeom prst="rect">
              <a:avLst/>
            </a:prstGeom>
            <a:gradFill flip="none" rotWithShape="1">
              <a:gsLst>
                <a:gs pos="0">
                  <a:srgbClr val="010101">
                    <a:alpha val="56000"/>
                  </a:srgbClr>
                </a:gs>
                <a:gs pos="61000">
                  <a:srgbClr val="FEFEFE">
                    <a:alpha val="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1" name="Freeform 10"/>
          <p:cNvSpPr/>
          <p:nvPr/>
        </p:nvSpPr>
        <p:spPr>
          <a:xfrm rot="10800000">
            <a:off x="632177" y="6058038"/>
            <a:ext cx="7721601" cy="537210"/>
          </a:xfrm>
          <a:custGeom>
            <a:avLst/>
            <a:gdLst>
              <a:gd name="connsiteX0" fmla="*/ 0 w 7955280"/>
              <a:gd name="connsiteY0" fmla="*/ 495300 h 495300"/>
              <a:gd name="connsiteX1" fmla="*/ 169546 w 7955280"/>
              <a:gd name="connsiteY1" fmla="*/ 0 h 495300"/>
              <a:gd name="connsiteX2" fmla="*/ 7785734 w 7955280"/>
              <a:gd name="connsiteY2" fmla="*/ 0 h 495300"/>
              <a:gd name="connsiteX3" fmla="*/ 7955280 w 7955280"/>
              <a:gd name="connsiteY3" fmla="*/ 495300 h 495300"/>
              <a:gd name="connsiteX4" fmla="*/ 0 w 7955280"/>
              <a:gd name="connsiteY4" fmla="*/ 495300 h 495300"/>
              <a:gd name="connsiteX0" fmla="*/ 0 w 7955280"/>
              <a:gd name="connsiteY0" fmla="*/ 495300 h 495300"/>
              <a:gd name="connsiteX1" fmla="*/ 169546 w 7955280"/>
              <a:gd name="connsiteY1" fmla="*/ 0 h 495300"/>
              <a:gd name="connsiteX2" fmla="*/ 3966210 w 7955280"/>
              <a:gd name="connsiteY2" fmla="*/ 95250 h 495300"/>
              <a:gd name="connsiteX3" fmla="*/ 7785734 w 7955280"/>
              <a:gd name="connsiteY3" fmla="*/ 0 h 495300"/>
              <a:gd name="connsiteX4" fmla="*/ 7955280 w 7955280"/>
              <a:gd name="connsiteY4" fmla="*/ 495300 h 495300"/>
              <a:gd name="connsiteX5" fmla="*/ 0 w 7955280"/>
              <a:gd name="connsiteY5" fmla="*/ 49530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55280" h="495300">
                <a:moveTo>
                  <a:pt x="0" y="495300"/>
                </a:moveTo>
                <a:lnTo>
                  <a:pt x="169546" y="0"/>
                </a:lnTo>
                <a:lnTo>
                  <a:pt x="3966210" y="95250"/>
                </a:lnTo>
                <a:lnTo>
                  <a:pt x="7785734" y="0"/>
                </a:lnTo>
                <a:lnTo>
                  <a:pt x="7955280" y="495300"/>
                </a:lnTo>
                <a:lnTo>
                  <a:pt x="0" y="495300"/>
                </a:lnTo>
                <a:close/>
              </a:path>
            </a:pathLst>
          </a:custGeom>
          <a:gradFill flip="none" rotWithShape="1">
            <a:gsLst>
              <a:gs pos="30000">
                <a:srgbClr val="010101">
                  <a:alpha val="34000"/>
                </a:srgbClr>
              </a:gs>
              <a:gs pos="100000">
                <a:srgbClr val="010101">
                  <a:alpha val="26000"/>
                </a:srgbClr>
              </a:gs>
            </a:gsLst>
            <a:path path="circl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p:nvSpPr>
        <p:spPr>
          <a:xfrm rot="60000">
            <a:off x="4468872" y="605163"/>
            <a:ext cx="3788941" cy="5722296"/>
          </a:xfrm>
          <a:prstGeom prst="rect">
            <a:avLst/>
          </a:prstGeom>
          <a:solidFill>
            <a:schemeClr val="bg1"/>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p:cNvSpPr/>
          <p:nvPr/>
        </p:nvSpPr>
        <p:spPr>
          <a:xfrm rot="60000">
            <a:off x="4471416" y="603504"/>
            <a:ext cx="3788941" cy="5722296"/>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rot="21540000">
            <a:off x="749204" y="576868"/>
            <a:ext cx="3788941" cy="5722296"/>
          </a:xfrm>
          <a:prstGeom prst="rect">
            <a:avLst/>
          </a:prstGeom>
          <a:solidFill>
            <a:schemeClr val="bg1"/>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rot="21540000">
            <a:off x="749808" y="576072"/>
            <a:ext cx="3788941" cy="5722296"/>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8" name="Picture 2" descr="C:\Users\Administrator\Desktop\Pushpin Dev\Assets\pushpinLeft.png"/>
          <p:cNvPicPr>
            <a:picLocks noChangeAspect="1" noChangeArrowheads="1"/>
          </p:cNvPicPr>
          <p:nvPr/>
        </p:nvPicPr>
        <p:blipFill>
          <a:blip r:embed="rId3" cstate="print"/>
          <a:srcRect/>
          <a:stretch>
            <a:fillRect/>
          </a:stretch>
        </p:blipFill>
        <p:spPr bwMode="auto">
          <a:xfrm rot="1435684">
            <a:off x="2371106" y="293953"/>
            <a:ext cx="567831" cy="567830"/>
          </a:xfrm>
          <a:prstGeom prst="rect">
            <a:avLst/>
          </a:prstGeom>
          <a:noFill/>
        </p:spPr>
      </p:pic>
      <p:pic>
        <p:nvPicPr>
          <p:cNvPr id="19" name="Picture 2" descr="C:\Users\Administrator\Desktop\Pushpin Dev\Assets\pushpinLeft.png"/>
          <p:cNvPicPr>
            <a:picLocks noChangeAspect="1" noChangeArrowheads="1"/>
          </p:cNvPicPr>
          <p:nvPr/>
        </p:nvPicPr>
        <p:blipFill>
          <a:blip r:embed="rId3" cstate="print"/>
          <a:srcRect/>
          <a:stretch>
            <a:fillRect/>
          </a:stretch>
        </p:blipFill>
        <p:spPr bwMode="auto">
          <a:xfrm rot="4096196">
            <a:off x="6279647" y="333163"/>
            <a:ext cx="566928" cy="566928"/>
          </a:xfrm>
          <a:prstGeom prst="rect">
            <a:avLst/>
          </a:prstGeom>
          <a:noFill/>
        </p:spPr>
      </p:pic>
      <p:sp>
        <p:nvSpPr>
          <p:cNvPr id="2" name="Title 1"/>
          <p:cNvSpPr>
            <a:spLocks noGrp="1"/>
          </p:cNvSpPr>
          <p:nvPr>
            <p:ph type="title"/>
          </p:nvPr>
        </p:nvSpPr>
        <p:spPr>
          <a:xfrm rot="-60000">
            <a:off x="1108976" y="2020042"/>
            <a:ext cx="3064827" cy="1503037"/>
          </a:xfrm>
        </p:spPr>
        <p:txBody>
          <a:bodyPr anchor="b">
            <a:normAutofit/>
          </a:bodyPr>
          <a:lstStyle>
            <a:lvl1pPr algn="ctr">
              <a:defRPr sz="2400" b="0"/>
            </a:lvl1pPr>
          </a:lstStyle>
          <a:p>
            <a:r>
              <a:rPr lang="pt-BR" smtClean="0"/>
              <a:t>Clique para editar o título mestre</a:t>
            </a:r>
            <a:endParaRPr lang="en-US"/>
          </a:p>
        </p:txBody>
      </p:sp>
      <p:sp>
        <p:nvSpPr>
          <p:cNvPr id="3" name="Content Placeholder 2"/>
          <p:cNvSpPr>
            <a:spLocks noGrp="1"/>
          </p:cNvSpPr>
          <p:nvPr>
            <p:ph idx="1"/>
          </p:nvPr>
        </p:nvSpPr>
        <p:spPr>
          <a:xfrm rot="60000">
            <a:off x="4854291" y="1150993"/>
            <a:ext cx="3020792" cy="4625489"/>
          </a:xfrm>
        </p:spPr>
        <p:txBody>
          <a:bodyPr anchor="ctr"/>
          <a:lstStyle>
            <a:lvl1pPr>
              <a:defRPr sz="2200"/>
            </a:lvl1pPr>
            <a:lvl2pPr>
              <a:defRPr sz="2000"/>
            </a:lvl2pPr>
            <a:lvl3pPr>
              <a:defRPr sz="1800"/>
            </a:lvl3pPr>
            <a:lvl4pPr>
              <a:defRPr sz="1600"/>
            </a:lvl4pPr>
            <a:lvl5pPr>
              <a:defRPr sz="1400"/>
            </a:lvl5pPr>
            <a:lvl6pPr>
              <a:defRPr sz="2000"/>
            </a:lvl6pPr>
            <a:lvl7pPr>
              <a:defRPr sz="2000"/>
            </a:lvl7pPr>
            <a:lvl8pPr>
              <a:defRPr sz="2000"/>
            </a:lvl8pPr>
            <a:lvl9pPr>
              <a:defRPr sz="20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dirty="0"/>
          </a:p>
        </p:txBody>
      </p:sp>
      <p:sp>
        <p:nvSpPr>
          <p:cNvPr id="4" name="Text Placeholder 3"/>
          <p:cNvSpPr>
            <a:spLocks noGrp="1"/>
          </p:cNvSpPr>
          <p:nvPr>
            <p:ph type="body" sz="half" idx="2"/>
          </p:nvPr>
        </p:nvSpPr>
        <p:spPr>
          <a:xfrm rot="-60000">
            <a:off x="1148125" y="3623748"/>
            <a:ext cx="3048891" cy="21004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 texto mestre</a:t>
            </a:r>
          </a:p>
        </p:txBody>
      </p:sp>
      <p:sp>
        <p:nvSpPr>
          <p:cNvPr id="5" name="Date Placeholder 4"/>
          <p:cNvSpPr>
            <a:spLocks noGrp="1"/>
          </p:cNvSpPr>
          <p:nvPr>
            <p:ph type="dt" sz="half" idx="10"/>
          </p:nvPr>
        </p:nvSpPr>
        <p:spPr>
          <a:xfrm rot="60000">
            <a:off x="6341698" y="5885672"/>
            <a:ext cx="1213821" cy="365125"/>
          </a:xfrm>
        </p:spPr>
        <p:txBody>
          <a:bodyPr/>
          <a:lstStyle/>
          <a:p>
            <a:fld id="{2D70F3E0-0A92-4AEA-BD56-018FF1B98A35}" type="datetimeFigureOut">
              <a:rPr lang="pt-BR" smtClean="0"/>
              <a:pPr/>
              <a:t>24/10/2017</a:t>
            </a:fld>
            <a:endParaRPr lang="pt-BR"/>
          </a:p>
        </p:txBody>
      </p:sp>
      <p:sp>
        <p:nvSpPr>
          <p:cNvPr id="6" name="Footer Placeholder 5"/>
          <p:cNvSpPr>
            <a:spLocks noGrp="1"/>
          </p:cNvSpPr>
          <p:nvPr>
            <p:ph type="ftr" sz="quarter" idx="11"/>
          </p:nvPr>
        </p:nvSpPr>
        <p:spPr>
          <a:xfrm rot="-60000">
            <a:off x="914554" y="5829261"/>
            <a:ext cx="3522607" cy="365125"/>
          </a:xfrm>
        </p:spPr>
        <p:txBody>
          <a:bodyPr/>
          <a:lstStyle/>
          <a:p>
            <a:endParaRPr lang="pt-BR"/>
          </a:p>
        </p:txBody>
      </p:sp>
      <p:sp>
        <p:nvSpPr>
          <p:cNvPr id="7" name="Slide Number Placeholder 6"/>
          <p:cNvSpPr>
            <a:spLocks noGrp="1"/>
          </p:cNvSpPr>
          <p:nvPr>
            <p:ph type="sldNum" sz="quarter" idx="12"/>
          </p:nvPr>
        </p:nvSpPr>
        <p:spPr>
          <a:xfrm rot="60000">
            <a:off x="7557313" y="5896961"/>
            <a:ext cx="554023" cy="365125"/>
          </a:xfrm>
        </p:spPr>
        <p:txBody>
          <a:bodyPr/>
          <a:lstStyle/>
          <a:p>
            <a:fld id="{04CDEF9E-9CBC-4727-AFB3-93009344B50F}" type="slidenum">
              <a:rPr lang="pt-BR" smtClean="0"/>
              <a:pPr/>
              <a:t>‹nº›</a:t>
            </a:fld>
            <a:endParaRPr lang="pt-B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m com Legenda">
    <p:spTree>
      <p:nvGrpSpPr>
        <p:cNvPr id="1" name=""/>
        <p:cNvGrpSpPr/>
        <p:nvPr/>
      </p:nvGrpSpPr>
      <p:grpSpPr>
        <a:xfrm>
          <a:off x="0" y="0"/>
          <a:ext cx="0" cy="0"/>
          <a:chOff x="0" y="0"/>
          <a:chExt cx="0" cy="0"/>
        </a:xfrm>
      </p:grpSpPr>
      <p:grpSp>
        <p:nvGrpSpPr>
          <p:cNvPr id="8" name="Group 15"/>
          <p:cNvGrpSpPr/>
          <p:nvPr/>
        </p:nvGrpSpPr>
        <p:grpSpPr>
          <a:xfrm>
            <a:off x="0" y="0"/>
            <a:ext cx="9144000" cy="6858000"/>
            <a:chOff x="0" y="0"/>
            <a:chExt cx="9144000" cy="6858000"/>
          </a:xfrm>
        </p:grpSpPr>
        <p:sp>
          <p:nvSpPr>
            <p:cNvPr id="9" name="Rectangle 8"/>
            <p:cNvSpPr/>
            <p:nvPr/>
          </p:nvSpPr>
          <p:spPr>
            <a:xfrm>
              <a:off x="0" y="0"/>
              <a:ext cx="7162800" cy="6858000"/>
            </a:xfrm>
            <a:prstGeom prst="rect">
              <a:avLst/>
            </a:prstGeom>
            <a:gradFill flip="none" rotWithShape="1">
              <a:gsLst>
                <a:gs pos="0">
                  <a:srgbClr val="010101">
                    <a:alpha val="51765"/>
                  </a:srgbClr>
                </a:gs>
                <a:gs pos="60000">
                  <a:srgbClr val="FEFEFE">
                    <a:alpha val="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1143000" y="0"/>
              <a:ext cx="8001000" cy="6858000"/>
            </a:xfrm>
            <a:prstGeom prst="rect">
              <a:avLst/>
            </a:prstGeom>
            <a:gradFill flip="none" rotWithShape="1">
              <a:gsLst>
                <a:gs pos="0">
                  <a:srgbClr val="010101">
                    <a:alpha val="56000"/>
                  </a:srgbClr>
                </a:gs>
                <a:gs pos="61000">
                  <a:srgbClr val="FEFEFE">
                    <a:alpha val="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1" name="Freeform 30"/>
          <p:cNvSpPr/>
          <p:nvPr/>
        </p:nvSpPr>
        <p:spPr>
          <a:xfrm rot="10800000">
            <a:off x="632177" y="6058038"/>
            <a:ext cx="7721601" cy="537210"/>
          </a:xfrm>
          <a:custGeom>
            <a:avLst/>
            <a:gdLst>
              <a:gd name="connsiteX0" fmla="*/ 0 w 7955280"/>
              <a:gd name="connsiteY0" fmla="*/ 495300 h 495300"/>
              <a:gd name="connsiteX1" fmla="*/ 169546 w 7955280"/>
              <a:gd name="connsiteY1" fmla="*/ 0 h 495300"/>
              <a:gd name="connsiteX2" fmla="*/ 7785734 w 7955280"/>
              <a:gd name="connsiteY2" fmla="*/ 0 h 495300"/>
              <a:gd name="connsiteX3" fmla="*/ 7955280 w 7955280"/>
              <a:gd name="connsiteY3" fmla="*/ 495300 h 495300"/>
              <a:gd name="connsiteX4" fmla="*/ 0 w 7955280"/>
              <a:gd name="connsiteY4" fmla="*/ 495300 h 495300"/>
              <a:gd name="connsiteX0" fmla="*/ 0 w 7955280"/>
              <a:gd name="connsiteY0" fmla="*/ 495300 h 495300"/>
              <a:gd name="connsiteX1" fmla="*/ 169546 w 7955280"/>
              <a:gd name="connsiteY1" fmla="*/ 0 h 495300"/>
              <a:gd name="connsiteX2" fmla="*/ 3966210 w 7955280"/>
              <a:gd name="connsiteY2" fmla="*/ 95250 h 495300"/>
              <a:gd name="connsiteX3" fmla="*/ 7785734 w 7955280"/>
              <a:gd name="connsiteY3" fmla="*/ 0 h 495300"/>
              <a:gd name="connsiteX4" fmla="*/ 7955280 w 7955280"/>
              <a:gd name="connsiteY4" fmla="*/ 495300 h 495300"/>
              <a:gd name="connsiteX5" fmla="*/ 0 w 7955280"/>
              <a:gd name="connsiteY5" fmla="*/ 49530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55280" h="495300">
                <a:moveTo>
                  <a:pt x="0" y="495300"/>
                </a:moveTo>
                <a:lnTo>
                  <a:pt x="169546" y="0"/>
                </a:lnTo>
                <a:lnTo>
                  <a:pt x="3966210" y="95250"/>
                </a:lnTo>
                <a:lnTo>
                  <a:pt x="7785734" y="0"/>
                </a:lnTo>
                <a:lnTo>
                  <a:pt x="7955280" y="495300"/>
                </a:lnTo>
                <a:lnTo>
                  <a:pt x="0" y="495300"/>
                </a:lnTo>
                <a:close/>
              </a:path>
            </a:pathLst>
          </a:custGeom>
          <a:gradFill flip="none" rotWithShape="1">
            <a:gsLst>
              <a:gs pos="30000">
                <a:srgbClr val="010101">
                  <a:alpha val="34000"/>
                </a:srgbClr>
              </a:gs>
              <a:gs pos="100000">
                <a:srgbClr val="010101">
                  <a:alpha val="26000"/>
                </a:srgbClr>
              </a:gs>
            </a:gsLst>
            <a:path path="circl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rot="21540000">
            <a:off x="749204" y="576868"/>
            <a:ext cx="3788941" cy="5722296"/>
          </a:xfrm>
          <a:prstGeom prst="rect">
            <a:avLst/>
          </a:prstGeom>
          <a:solidFill>
            <a:schemeClr val="bg1"/>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rot="21540000">
            <a:off x="745058" y="575769"/>
            <a:ext cx="3788941" cy="5722296"/>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p:cNvSpPr/>
          <p:nvPr/>
        </p:nvSpPr>
        <p:spPr>
          <a:xfrm rot="60000">
            <a:off x="4468872" y="605163"/>
            <a:ext cx="3788941" cy="5722296"/>
          </a:xfrm>
          <a:prstGeom prst="rect">
            <a:avLst/>
          </a:prstGeom>
          <a:solidFill>
            <a:schemeClr val="bg1"/>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p:cNvSpPr/>
          <p:nvPr/>
        </p:nvSpPr>
        <p:spPr>
          <a:xfrm rot="60000">
            <a:off x="4464768" y="603920"/>
            <a:ext cx="3788941" cy="5722296"/>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2" descr="C:\Users\Administrator\Desktop\Pushpin Dev\Assets\pushpinLeft.png"/>
          <p:cNvPicPr>
            <a:picLocks noChangeAspect="1" noChangeArrowheads="1"/>
          </p:cNvPicPr>
          <p:nvPr/>
        </p:nvPicPr>
        <p:blipFill>
          <a:blip r:embed="rId3" cstate="print"/>
          <a:srcRect/>
          <a:stretch>
            <a:fillRect/>
          </a:stretch>
        </p:blipFill>
        <p:spPr bwMode="auto">
          <a:xfrm rot="1435684">
            <a:off x="2371106" y="293953"/>
            <a:ext cx="567831" cy="567830"/>
          </a:xfrm>
          <a:prstGeom prst="rect">
            <a:avLst/>
          </a:prstGeom>
          <a:noFill/>
        </p:spPr>
      </p:pic>
      <p:pic>
        <p:nvPicPr>
          <p:cNvPr id="15" name="Picture 2" descr="C:\Users\Administrator\Desktop\Pushpin Dev\Assets\pushpinLeft.png"/>
          <p:cNvPicPr>
            <a:picLocks noChangeAspect="1" noChangeArrowheads="1"/>
          </p:cNvPicPr>
          <p:nvPr/>
        </p:nvPicPr>
        <p:blipFill>
          <a:blip r:embed="rId3" cstate="print"/>
          <a:srcRect/>
          <a:stretch>
            <a:fillRect/>
          </a:stretch>
        </p:blipFill>
        <p:spPr bwMode="auto">
          <a:xfrm rot="4096196">
            <a:off x="6279647" y="333163"/>
            <a:ext cx="566928" cy="566928"/>
          </a:xfrm>
          <a:prstGeom prst="rect">
            <a:avLst/>
          </a:prstGeom>
          <a:noFill/>
        </p:spPr>
      </p:pic>
      <p:sp>
        <p:nvSpPr>
          <p:cNvPr id="2" name="Title 1"/>
          <p:cNvSpPr>
            <a:spLocks noGrp="1"/>
          </p:cNvSpPr>
          <p:nvPr>
            <p:ph type="title"/>
          </p:nvPr>
        </p:nvSpPr>
        <p:spPr>
          <a:xfrm rot="-60000">
            <a:off x="1106424" y="2020824"/>
            <a:ext cx="3063240" cy="1499616"/>
          </a:xfrm>
        </p:spPr>
        <p:txBody>
          <a:bodyPr anchor="b">
            <a:normAutofit/>
          </a:bodyPr>
          <a:lstStyle>
            <a:lvl1pPr algn="ctr">
              <a:defRPr sz="2400" b="0"/>
            </a:lvl1pPr>
          </a:lstStyle>
          <a:p>
            <a:r>
              <a:rPr lang="pt-BR" smtClean="0"/>
              <a:t>Clique para editar o título mestre</a:t>
            </a:r>
            <a:endParaRPr lang="en-US" dirty="0"/>
          </a:p>
        </p:txBody>
      </p:sp>
      <p:sp>
        <p:nvSpPr>
          <p:cNvPr id="3" name="Picture Placeholder 2"/>
          <p:cNvSpPr>
            <a:spLocks noGrp="1"/>
          </p:cNvSpPr>
          <p:nvPr>
            <p:ph type="pic" idx="1"/>
          </p:nvPr>
        </p:nvSpPr>
        <p:spPr>
          <a:xfrm rot="60000">
            <a:off x="4898615" y="1207272"/>
            <a:ext cx="2913863" cy="4539412"/>
          </a:xfrm>
          <a:ln w="101600" cap="rnd">
            <a:solidFill>
              <a:srgbClr val="FFFFFF"/>
            </a:solidFill>
          </a:ln>
          <a:effectLst>
            <a:outerShdw blurRad="88900" dir="2700000" algn="tl" rotWithShape="0">
              <a:prstClr val="black">
                <a:alpha val="40000"/>
              </a:prstClr>
            </a:outerShdw>
          </a:effectLst>
        </p:spPr>
        <p:txBody>
          <a:bodyPr>
            <a:normAutofit/>
          </a:bodyPr>
          <a:lstStyle>
            <a:lvl1pPr marL="0" indent="0">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pt-BR" smtClean="0"/>
              <a:t>Clique no ícone para adicionar uma imagem</a:t>
            </a:r>
            <a:endParaRPr lang="en-US"/>
          </a:p>
        </p:txBody>
      </p:sp>
      <p:sp>
        <p:nvSpPr>
          <p:cNvPr id="4" name="Text Placeholder 3"/>
          <p:cNvSpPr>
            <a:spLocks noGrp="1"/>
          </p:cNvSpPr>
          <p:nvPr>
            <p:ph type="body" sz="half" idx="2"/>
          </p:nvPr>
        </p:nvSpPr>
        <p:spPr>
          <a:xfrm rot="-60000">
            <a:off x="1152144" y="3621024"/>
            <a:ext cx="3044952" cy="210312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 texto mestre</a:t>
            </a:r>
          </a:p>
        </p:txBody>
      </p:sp>
      <p:sp>
        <p:nvSpPr>
          <p:cNvPr id="5" name="Date Placeholder 4"/>
          <p:cNvSpPr>
            <a:spLocks noGrp="1"/>
          </p:cNvSpPr>
          <p:nvPr>
            <p:ph type="dt" sz="half" idx="10"/>
          </p:nvPr>
        </p:nvSpPr>
        <p:spPr>
          <a:xfrm rot="60000">
            <a:off x="6345936" y="5888737"/>
            <a:ext cx="1213821" cy="365125"/>
          </a:xfrm>
        </p:spPr>
        <p:txBody>
          <a:bodyPr/>
          <a:lstStyle/>
          <a:p>
            <a:fld id="{2D70F3E0-0A92-4AEA-BD56-018FF1B98A35}" type="datetimeFigureOut">
              <a:rPr lang="pt-BR" smtClean="0"/>
              <a:pPr/>
              <a:t>24/10/2017</a:t>
            </a:fld>
            <a:endParaRPr lang="pt-BR"/>
          </a:p>
        </p:txBody>
      </p:sp>
      <p:sp>
        <p:nvSpPr>
          <p:cNvPr id="6" name="Footer Placeholder 5"/>
          <p:cNvSpPr>
            <a:spLocks noGrp="1"/>
          </p:cNvSpPr>
          <p:nvPr>
            <p:ph type="ftr" sz="quarter" idx="11"/>
          </p:nvPr>
        </p:nvSpPr>
        <p:spPr>
          <a:xfrm rot="-60000">
            <a:off x="914569" y="5831037"/>
            <a:ext cx="3319043" cy="365125"/>
          </a:xfrm>
        </p:spPr>
        <p:txBody>
          <a:bodyPr/>
          <a:lstStyle/>
          <a:p>
            <a:endParaRPr lang="pt-BR"/>
          </a:p>
        </p:txBody>
      </p:sp>
      <p:sp>
        <p:nvSpPr>
          <p:cNvPr id="7" name="Slide Number Placeholder 6"/>
          <p:cNvSpPr>
            <a:spLocks noGrp="1"/>
          </p:cNvSpPr>
          <p:nvPr>
            <p:ph type="sldNum" sz="quarter" idx="12"/>
          </p:nvPr>
        </p:nvSpPr>
        <p:spPr>
          <a:xfrm rot="60000">
            <a:off x="7562089" y="5900026"/>
            <a:ext cx="554023" cy="365125"/>
          </a:xfrm>
        </p:spPr>
        <p:txBody>
          <a:bodyPr/>
          <a:lstStyle/>
          <a:p>
            <a:fld id="{04CDEF9E-9CBC-4727-AFB3-93009344B50F}" type="slidenum">
              <a:rPr lang="pt-BR" smtClean="0"/>
              <a:pPr/>
              <a:t>‹nº›</a:t>
            </a:fld>
            <a:endParaRPr lang="pt-B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smtClean="0"/>
              <a:t>Clique para editar o título mestre</a:t>
            </a:r>
            <a:endParaRPr lang="en-US"/>
          </a:p>
        </p:txBody>
      </p:sp>
      <p:sp>
        <p:nvSpPr>
          <p:cNvPr id="3" name="Vertical Text Placeholder 2"/>
          <p:cNvSpPr>
            <a:spLocks noGrp="1"/>
          </p:cNvSpPr>
          <p:nvPr>
            <p:ph type="body" orient="vert" idx="1"/>
          </p:nvPr>
        </p:nvSpPr>
        <p:spPr/>
        <p:txBody>
          <a:bodyPr vert="eaVert" anchor="ct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a:p>
        </p:txBody>
      </p:sp>
      <p:sp>
        <p:nvSpPr>
          <p:cNvPr id="4" name="Date Placeholder 3"/>
          <p:cNvSpPr>
            <a:spLocks noGrp="1"/>
          </p:cNvSpPr>
          <p:nvPr>
            <p:ph type="dt" sz="half" idx="10"/>
          </p:nvPr>
        </p:nvSpPr>
        <p:spPr/>
        <p:txBody>
          <a:bodyPr/>
          <a:lstStyle/>
          <a:p>
            <a:fld id="{2D70F3E0-0A92-4AEA-BD56-018FF1B98A35}" type="datetimeFigureOut">
              <a:rPr lang="pt-BR" smtClean="0"/>
              <a:pPr/>
              <a:t>24/10/2017</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04CDEF9E-9CBC-4727-AFB3-93009344B50F}" type="slidenum">
              <a:rPr lang="pt-BR" smtClean="0"/>
              <a:pPr/>
              <a:t>‹nº›</a:t>
            </a:fld>
            <a:endParaRPr lang="pt-B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e texto verticais">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1" y="925690"/>
            <a:ext cx="1430867" cy="4763911"/>
          </a:xfrm>
        </p:spPr>
        <p:txBody>
          <a:bodyPr vert="eaVert"/>
          <a:lstStyle>
            <a:lvl1pPr algn="l">
              <a:defRPr/>
            </a:lvl1pPr>
          </a:lstStyle>
          <a:p>
            <a:r>
              <a:rPr lang="pt-BR" smtClean="0"/>
              <a:t>Clique para editar o título mestre</a:t>
            </a:r>
            <a:endParaRPr lang="en-US" dirty="0"/>
          </a:p>
        </p:txBody>
      </p:sp>
      <p:sp>
        <p:nvSpPr>
          <p:cNvPr id="3" name="Vertical Text Placeholder 2"/>
          <p:cNvSpPr>
            <a:spLocks noGrp="1"/>
          </p:cNvSpPr>
          <p:nvPr>
            <p:ph type="body" orient="vert" idx="1"/>
          </p:nvPr>
        </p:nvSpPr>
        <p:spPr>
          <a:xfrm>
            <a:off x="1298221" y="1106312"/>
            <a:ext cx="5178779" cy="4402667"/>
          </a:xfrm>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a:p>
        </p:txBody>
      </p:sp>
      <p:sp>
        <p:nvSpPr>
          <p:cNvPr id="4" name="Date Placeholder 3"/>
          <p:cNvSpPr>
            <a:spLocks noGrp="1"/>
          </p:cNvSpPr>
          <p:nvPr>
            <p:ph type="dt" sz="half" idx="10"/>
          </p:nvPr>
        </p:nvSpPr>
        <p:spPr/>
        <p:txBody>
          <a:bodyPr/>
          <a:lstStyle/>
          <a:p>
            <a:fld id="{2D70F3E0-0A92-4AEA-BD56-018FF1B98A35}" type="datetimeFigureOut">
              <a:rPr lang="pt-BR" smtClean="0"/>
              <a:pPr/>
              <a:t>24/10/2017</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04CDEF9E-9CBC-4727-AFB3-93009344B50F}" type="slidenum">
              <a:rPr lang="pt-BR" smtClean="0"/>
              <a:pPr/>
              <a:t>‹nº›</a:t>
            </a:fld>
            <a:endParaRPr lang="pt-B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3.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4.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7" name="Group 15"/>
          <p:cNvGrpSpPr/>
          <p:nvPr/>
        </p:nvGrpSpPr>
        <p:grpSpPr>
          <a:xfrm>
            <a:off x="0" y="0"/>
            <a:ext cx="9144000" cy="6858000"/>
            <a:chOff x="0" y="0"/>
            <a:chExt cx="9144000" cy="6858000"/>
          </a:xfrm>
        </p:grpSpPr>
        <p:sp>
          <p:nvSpPr>
            <p:cNvPr id="8" name="Rectangle 7"/>
            <p:cNvSpPr/>
            <p:nvPr/>
          </p:nvSpPr>
          <p:spPr>
            <a:xfrm>
              <a:off x="0" y="0"/>
              <a:ext cx="7162800" cy="6858000"/>
            </a:xfrm>
            <a:prstGeom prst="rect">
              <a:avLst/>
            </a:prstGeom>
            <a:gradFill flip="none" rotWithShape="1">
              <a:gsLst>
                <a:gs pos="0">
                  <a:srgbClr val="010101">
                    <a:alpha val="51765"/>
                  </a:srgbClr>
                </a:gs>
                <a:gs pos="60000">
                  <a:srgbClr val="FEFEFE">
                    <a:alpha val="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1143000" y="0"/>
              <a:ext cx="8001000" cy="6858000"/>
            </a:xfrm>
            <a:prstGeom prst="rect">
              <a:avLst/>
            </a:prstGeom>
            <a:gradFill flip="none" rotWithShape="1">
              <a:gsLst>
                <a:gs pos="0">
                  <a:srgbClr val="010101">
                    <a:alpha val="56000"/>
                  </a:srgbClr>
                </a:gs>
                <a:gs pos="61000">
                  <a:srgbClr val="FEFEFE">
                    <a:alpha val="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 name="Freeform 9"/>
          <p:cNvSpPr/>
          <p:nvPr/>
        </p:nvSpPr>
        <p:spPr>
          <a:xfrm rot="10800000">
            <a:off x="628650" y="6069330"/>
            <a:ext cx="7920991" cy="537210"/>
          </a:xfrm>
          <a:custGeom>
            <a:avLst/>
            <a:gdLst>
              <a:gd name="connsiteX0" fmla="*/ 0 w 7955280"/>
              <a:gd name="connsiteY0" fmla="*/ 495300 h 495300"/>
              <a:gd name="connsiteX1" fmla="*/ 169546 w 7955280"/>
              <a:gd name="connsiteY1" fmla="*/ 0 h 495300"/>
              <a:gd name="connsiteX2" fmla="*/ 7785734 w 7955280"/>
              <a:gd name="connsiteY2" fmla="*/ 0 h 495300"/>
              <a:gd name="connsiteX3" fmla="*/ 7955280 w 7955280"/>
              <a:gd name="connsiteY3" fmla="*/ 495300 h 495300"/>
              <a:gd name="connsiteX4" fmla="*/ 0 w 7955280"/>
              <a:gd name="connsiteY4" fmla="*/ 495300 h 495300"/>
              <a:gd name="connsiteX0" fmla="*/ 0 w 7955280"/>
              <a:gd name="connsiteY0" fmla="*/ 495300 h 495300"/>
              <a:gd name="connsiteX1" fmla="*/ 169546 w 7955280"/>
              <a:gd name="connsiteY1" fmla="*/ 0 h 495300"/>
              <a:gd name="connsiteX2" fmla="*/ 3966210 w 7955280"/>
              <a:gd name="connsiteY2" fmla="*/ 95250 h 495300"/>
              <a:gd name="connsiteX3" fmla="*/ 7785734 w 7955280"/>
              <a:gd name="connsiteY3" fmla="*/ 0 h 495300"/>
              <a:gd name="connsiteX4" fmla="*/ 7955280 w 7955280"/>
              <a:gd name="connsiteY4" fmla="*/ 495300 h 495300"/>
              <a:gd name="connsiteX5" fmla="*/ 0 w 7955280"/>
              <a:gd name="connsiteY5" fmla="*/ 49530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55280" h="495300">
                <a:moveTo>
                  <a:pt x="0" y="495300"/>
                </a:moveTo>
                <a:lnTo>
                  <a:pt x="169546" y="0"/>
                </a:lnTo>
                <a:lnTo>
                  <a:pt x="3966210" y="95250"/>
                </a:lnTo>
                <a:lnTo>
                  <a:pt x="7785734" y="0"/>
                </a:lnTo>
                <a:lnTo>
                  <a:pt x="7955280" y="495300"/>
                </a:lnTo>
                <a:lnTo>
                  <a:pt x="0" y="495300"/>
                </a:lnTo>
                <a:close/>
              </a:path>
            </a:pathLst>
          </a:custGeom>
          <a:gradFill flip="none" rotWithShape="1">
            <a:gsLst>
              <a:gs pos="30000">
                <a:srgbClr val="010101">
                  <a:alpha val="34000"/>
                </a:srgbClr>
              </a:gs>
              <a:gs pos="100000">
                <a:srgbClr val="010101">
                  <a:alpha val="26000"/>
                </a:srgbClr>
              </a:gs>
            </a:gsLst>
            <a:path path="circl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731520" y="575310"/>
            <a:ext cx="7696200" cy="5715000"/>
          </a:xfrm>
          <a:prstGeom prst="rect">
            <a:avLst/>
          </a:prstGeom>
          <a:solidFill>
            <a:schemeClr val="bg1">
              <a:lumMod val="75000"/>
              <a:lumOff val="25000"/>
            </a:schemeClr>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731520" y="576072"/>
            <a:ext cx="7696200" cy="5715000"/>
          </a:xfrm>
          <a:prstGeom prst="rect">
            <a:avLst/>
          </a:prstGeom>
          <a:blipFill dpi="0" rotWithShape="1">
            <a:blip r:embed="rId13"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2" descr="C:\Users\Administrator\Desktop\Pushpin Dev\Assets\pushpinLeft.png"/>
          <p:cNvPicPr>
            <a:picLocks noChangeAspect="1" noChangeArrowheads="1"/>
          </p:cNvPicPr>
          <p:nvPr/>
        </p:nvPicPr>
        <p:blipFill>
          <a:blip r:embed="rId14" cstate="print"/>
          <a:srcRect/>
          <a:stretch>
            <a:fillRect/>
          </a:stretch>
        </p:blipFill>
        <p:spPr bwMode="auto">
          <a:xfrm rot="1435684">
            <a:off x="543741" y="273091"/>
            <a:ext cx="567831" cy="567830"/>
          </a:xfrm>
          <a:prstGeom prst="rect">
            <a:avLst/>
          </a:prstGeom>
          <a:noFill/>
        </p:spPr>
      </p:pic>
      <p:pic>
        <p:nvPicPr>
          <p:cNvPr id="14" name="Picture 2" descr="C:\Users\Administrator\Desktop\Pushpin Dev\Assets\pushpinLeft.png"/>
          <p:cNvPicPr>
            <a:picLocks noChangeAspect="1" noChangeArrowheads="1"/>
          </p:cNvPicPr>
          <p:nvPr/>
        </p:nvPicPr>
        <p:blipFill>
          <a:blip r:embed="rId14" cstate="print"/>
          <a:srcRect/>
          <a:stretch>
            <a:fillRect/>
          </a:stretch>
        </p:blipFill>
        <p:spPr bwMode="auto">
          <a:xfrm rot="4096196">
            <a:off x="8115079" y="298163"/>
            <a:ext cx="566928" cy="566928"/>
          </a:xfrm>
          <a:prstGeom prst="rect">
            <a:avLst/>
          </a:prstGeom>
          <a:noFill/>
        </p:spPr>
      </p:pic>
      <p:sp>
        <p:nvSpPr>
          <p:cNvPr id="2" name="Title Placeholder 1"/>
          <p:cNvSpPr>
            <a:spLocks noGrp="1"/>
          </p:cNvSpPr>
          <p:nvPr>
            <p:ph type="title"/>
          </p:nvPr>
        </p:nvSpPr>
        <p:spPr>
          <a:xfrm>
            <a:off x="1095023" y="817582"/>
            <a:ext cx="6965245" cy="1202485"/>
          </a:xfrm>
          <a:prstGeom prst="rect">
            <a:avLst/>
          </a:prstGeom>
        </p:spPr>
        <p:txBody>
          <a:bodyPr vert="horz" lIns="91440" tIns="45720" rIns="91440" bIns="45720" rtlCol="0" anchor="ctr">
            <a:normAutofit/>
          </a:bodyPr>
          <a:lstStyle/>
          <a:p>
            <a:r>
              <a:rPr lang="pt-BR" smtClean="0"/>
              <a:t>Clique para editar o título mestre</a:t>
            </a:r>
            <a:endParaRPr lang="en-US" dirty="0"/>
          </a:p>
        </p:txBody>
      </p:sp>
      <p:sp>
        <p:nvSpPr>
          <p:cNvPr id="3" name="Text Placeholder 2"/>
          <p:cNvSpPr>
            <a:spLocks noGrp="1"/>
          </p:cNvSpPr>
          <p:nvPr>
            <p:ph type="body" idx="1"/>
          </p:nvPr>
        </p:nvSpPr>
        <p:spPr>
          <a:xfrm>
            <a:off x="1463040" y="2119257"/>
            <a:ext cx="6196405" cy="3603812"/>
          </a:xfrm>
          <a:prstGeom prst="rect">
            <a:avLst/>
          </a:prstGeom>
        </p:spPr>
        <p:txBody>
          <a:bodyPr vert="horz" lIns="91440" tIns="45720" rIns="91440" bIns="45720" rtlCol="0" anchor="t">
            <a:normAutofit/>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dirty="0"/>
          </a:p>
        </p:txBody>
      </p:sp>
      <p:sp>
        <p:nvSpPr>
          <p:cNvPr id="4" name="Date Placeholder 3"/>
          <p:cNvSpPr>
            <a:spLocks noGrp="1"/>
          </p:cNvSpPr>
          <p:nvPr>
            <p:ph type="dt" sz="half" idx="2"/>
          </p:nvPr>
        </p:nvSpPr>
        <p:spPr>
          <a:xfrm>
            <a:off x="6454588" y="5809152"/>
            <a:ext cx="1213821" cy="365125"/>
          </a:xfrm>
          <a:prstGeom prst="rect">
            <a:avLst/>
          </a:prstGeom>
        </p:spPr>
        <p:txBody>
          <a:bodyPr vert="horz" lIns="91440" tIns="45720" rIns="91440" bIns="45720" rtlCol="0" anchor="ctr"/>
          <a:lstStyle>
            <a:lvl1pPr algn="r">
              <a:defRPr sz="1200">
                <a:solidFill>
                  <a:schemeClr val="tx2"/>
                </a:solidFill>
                <a:latin typeface="Rage Italic" pitchFamily="66" charset="0"/>
              </a:defRPr>
            </a:lvl1pPr>
          </a:lstStyle>
          <a:p>
            <a:fld id="{2D70F3E0-0A92-4AEA-BD56-018FF1B98A35}" type="datetimeFigureOut">
              <a:rPr lang="pt-BR" smtClean="0"/>
              <a:pPr/>
              <a:t>24/10/2017</a:t>
            </a:fld>
            <a:endParaRPr lang="pt-BR"/>
          </a:p>
        </p:txBody>
      </p:sp>
      <p:sp>
        <p:nvSpPr>
          <p:cNvPr id="5" name="Footer Placeholder 4"/>
          <p:cNvSpPr>
            <a:spLocks noGrp="1"/>
          </p:cNvSpPr>
          <p:nvPr>
            <p:ph type="ftr" sz="quarter" idx="3"/>
          </p:nvPr>
        </p:nvSpPr>
        <p:spPr>
          <a:xfrm>
            <a:off x="914401" y="5809152"/>
            <a:ext cx="5540188" cy="365125"/>
          </a:xfrm>
          <a:prstGeom prst="rect">
            <a:avLst/>
          </a:prstGeom>
        </p:spPr>
        <p:txBody>
          <a:bodyPr vert="horz" lIns="91440" tIns="45720" rIns="91440" bIns="45720" rtlCol="0" anchor="ctr"/>
          <a:lstStyle>
            <a:lvl1pPr algn="l">
              <a:defRPr sz="1400">
                <a:solidFill>
                  <a:schemeClr val="tx2"/>
                </a:solidFill>
                <a:latin typeface="Rage Italic" pitchFamily="66" charset="0"/>
              </a:defRPr>
            </a:lvl1pPr>
          </a:lstStyle>
          <a:p>
            <a:endParaRPr lang="pt-BR"/>
          </a:p>
        </p:txBody>
      </p:sp>
      <p:sp>
        <p:nvSpPr>
          <p:cNvPr id="6" name="Slide Number Placeholder 5"/>
          <p:cNvSpPr>
            <a:spLocks noGrp="1"/>
          </p:cNvSpPr>
          <p:nvPr>
            <p:ph type="sldNum" sz="quarter" idx="4"/>
          </p:nvPr>
        </p:nvSpPr>
        <p:spPr>
          <a:xfrm>
            <a:off x="7670202" y="5809152"/>
            <a:ext cx="554023" cy="365125"/>
          </a:xfrm>
          <a:prstGeom prst="rect">
            <a:avLst/>
          </a:prstGeom>
        </p:spPr>
        <p:txBody>
          <a:bodyPr vert="horz" lIns="91440" tIns="45720" rIns="91440" bIns="45720" rtlCol="0" anchor="ctr"/>
          <a:lstStyle>
            <a:lvl1pPr algn="r">
              <a:defRPr sz="1400">
                <a:solidFill>
                  <a:schemeClr val="tx2"/>
                </a:solidFill>
                <a:latin typeface="Rage Italic" pitchFamily="66" charset="0"/>
              </a:defRPr>
            </a:lvl1pPr>
          </a:lstStyle>
          <a:p>
            <a:fld id="{04CDEF9E-9CBC-4727-AFB3-93009344B50F}" type="slidenum">
              <a:rPr lang="pt-BR" smtClean="0"/>
              <a:pPr/>
              <a:t>‹nº›</a:t>
            </a:fld>
            <a:endParaRPr lang="pt-BR"/>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74320" algn="l" defTabSz="914400" rtl="0" eaLnBrk="1" latinLnBrk="0" hangingPunct="1">
        <a:spcBef>
          <a:spcPct val="20000"/>
        </a:spcBef>
        <a:buClr>
          <a:schemeClr val="accent2"/>
        </a:buClr>
        <a:buSzPct val="85000"/>
        <a:buFont typeface="Brush Script MT" pitchFamily="66" charset="0"/>
        <a:buChar char="O"/>
        <a:defRPr sz="2400" kern="1200">
          <a:solidFill>
            <a:schemeClr val="tx1"/>
          </a:solidFill>
          <a:latin typeface="+mn-lt"/>
          <a:ea typeface="+mn-ea"/>
          <a:cs typeface="+mn-cs"/>
        </a:defRPr>
      </a:lvl1pPr>
      <a:lvl2pPr marL="640080" indent="-274320" algn="l" defTabSz="914400" rtl="0" eaLnBrk="1" latinLnBrk="0" hangingPunct="1">
        <a:spcBef>
          <a:spcPct val="20000"/>
        </a:spcBef>
        <a:buClr>
          <a:schemeClr val="accent2"/>
        </a:buClr>
        <a:buSzPct val="85000"/>
        <a:buFont typeface="Brush Script MT" pitchFamily="66" charset="0"/>
        <a:buChar char="O"/>
        <a:defRPr sz="2200" kern="1200">
          <a:solidFill>
            <a:schemeClr val="tx1"/>
          </a:solidFill>
          <a:latin typeface="+mn-lt"/>
          <a:ea typeface="+mn-ea"/>
          <a:cs typeface="+mn-cs"/>
        </a:defRPr>
      </a:lvl2pPr>
      <a:lvl3pPr marL="914400" indent="-228600" algn="l" defTabSz="914400" rtl="0" eaLnBrk="1" latinLnBrk="0" hangingPunct="1">
        <a:spcBef>
          <a:spcPct val="20000"/>
        </a:spcBef>
        <a:buClr>
          <a:schemeClr val="accent2"/>
        </a:buClr>
        <a:buSzPct val="85000"/>
        <a:buFont typeface="Brush Script MT" pitchFamily="66" charset="0"/>
        <a:buChar char="O"/>
        <a:defRPr sz="2000" kern="1200">
          <a:solidFill>
            <a:schemeClr val="tx1"/>
          </a:solidFill>
          <a:latin typeface="+mn-lt"/>
          <a:ea typeface="+mn-ea"/>
          <a:cs typeface="+mn-cs"/>
        </a:defRPr>
      </a:lvl3pPr>
      <a:lvl4pPr marL="1280160" indent="-228600" algn="l" defTabSz="914400" rtl="0" eaLnBrk="1" latinLnBrk="0" hangingPunct="1">
        <a:spcBef>
          <a:spcPct val="20000"/>
        </a:spcBef>
        <a:buClr>
          <a:schemeClr val="accent2"/>
        </a:buClr>
        <a:buSzPct val="85000"/>
        <a:buFont typeface="Brush Script MT" pitchFamily="66" charset="0"/>
        <a:buChar char="O"/>
        <a:defRPr sz="1800" kern="1200">
          <a:solidFill>
            <a:schemeClr val="tx1"/>
          </a:solidFill>
          <a:latin typeface="+mn-lt"/>
          <a:ea typeface="+mn-ea"/>
          <a:cs typeface="+mn-cs"/>
        </a:defRPr>
      </a:lvl4pPr>
      <a:lvl5pPr marL="164592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5pPr>
      <a:lvl6pPr marL="201168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6pPr>
      <a:lvl7pPr marL="237744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7pPr>
      <a:lvl8pPr marL="274320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8pPr>
      <a:lvl9pPr marL="310896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1.xml"/><Relationship Id="rId1" Type="http://schemas.openxmlformats.org/officeDocument/2006/relationships/vmlDrawing" Target="../drawings/vmlDrawing1.vml"/><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hyperlink" Target="http://www.boatos.org/wp-content/uploads/2017/06/D%C3%B3riacerto.jpg" TargetMode="External"/><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Layout" Target="../slideLayouts/slideLayout2.xml"/><Relationship Id="rId4" Type="http://schemas.openxmlformats.org/officeDocument/2006/relationships/image" Target="../media/image25.jpe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png"/><Relationship Id="rId1" Type="http://schemas.openxmlformats.org/officeDocument/2006/relationships/slideLayout" Target="../slideLayouts/slideLayout2.xml"/><Relationship Id="rId6" Type="http://schemas.openxmlformats.org/officeDocument/2006/relationships/image" Target="../media/image31.gif"/><Relationship Id="rId5" Type="http://schemas.openxmlformats.org/officeDocument/2006/relationships/image" Target="../media/image30.jpeg"/><Relationship Id="rId4" Type="http://schemas.openxmlformats.org/officeDocument/2006/relationships/image" Target="../media/image29.jpeg"/></Relationships>
</file>

<file path=ppt/slides/_rels/slide33.xml.rels><?xml version="1.0" encoding="UTF-8" standalone="yes"?>
<Relationships xmlns="http://schemas.openxmlformats.org/package/2006/relationships"><Relationship Id="rId3" Type="http://schemas.openxmlformats.org/officeDocument/2006/relationships/hyperlink" Target="https://i.pinimg.com/originals/2d/29/0c/2d290ce457aaa8125e475388d2d8f28c.jpg" TargetMode="External"/><Relationship Id="rId2" Type="http://schemas.openxmlformats.org/officeDocument/2006/relationships/hyperlink" Target="http://www.viomundo.com.br/denuncias/joao-sette-whitaker-as-acoes-na-cracolandia-como-cortina-de-fumaca.html" TargetMode="External"/><Relationship Id="rId1" Type="http://schemas.openxmlformats.org/officeDocument/2006/relationships/slideLayout" Target="../slideLayouts/slideLayout7.xml"/><Relationship Id="rId6" Type="http://schemas.openxmlformats.org/officeDocument/2006/relationships/hyperlink" Target="https://pt.slideshare.net/shoujofan/repblica-velha-18891930-44305922https:/poavive.wordpress.com/2011/01/21/a-preocupacao-com-a-copa-de-2014/" TargetMode="External"/><Relationship Id="rId5" Type="http://schemas.openxmlformats.org/officeDocument/2006/relationships/hyperlink" Target="http://www.vistadireita.com.br/blog/explicando-acao-na-cracolandia/" TargetMode="External"/><Relationship Id="rId4" Type="http://schemas.openxmlformats.org/officeDocument/2006/relationships/hyperlink" Target="https://tiagoalbinoartist.files.wordpress.com/2014/02/20140227_2133531.jpg" TargetMode="Externa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a:off x="3643306" y="1500174"/>
            <a:ext cx="4500594" cy="3929090"/>
          </a:xfrm>
        </p:spPr>
        <p:txBody>
          <a:bodyPr>
            <a:noAutofit/>
          </a:bodyPr>
          <a:lstStyle/>
          <a:p>
            <a:r>
              <a:rPr lang="pt-BR" b="1" dirty="0" smtClean="0">
                <a:latin typeface="Times New Roman" panose="02020603050405020304" pitchFamily="18" charset="0"/>
                <a:cs typeface="Times New Roman" panose="02020603050405020304" pitchFamily="18" charset="0"/>
              </a:rPr>
              <a:t>Observatório do Mundo Contemporâneo</a:t>
            </a:r>
            <a:br>
              <a:rPr lang="pt-BR" b="1" dirty="0" smtClean="0">
                <a:latin typeface="Times New Roman" panose="02020603050405020304" pitchFamily="18" charset="0"/>
                <a:cs typeface="Times New Roman" panose="02020603050405020304" pitchFamily="18" charset="0"/>
              </a:rPr>
            </a:br>
            <a:r>
              <a:rPr lang="pt-BR" b="1" dirty="0" smtClean="0">
                <a:latin typeface="Times New Roman" panose="02020603050405020304" pitchFamily="18" charset="0"/>
                <a:cs typeface="Times New Roman" panose="02020603050405020304" pitchFamily="18" charset="0"/>
              </a:rPr>
              <a:t> </a:t>
            </a:r>
            <a:r>
              <a:rPr lang="pt-BR" dirty="0" smtClean="0">
                <a:latin typeface="Times New Roman" panose="02020603050405020304" pitchFamily="18" charset="0"/>
                <a:cs typeface="Times New Roman" panose="02020603050405020304" pitchFamily="18" charset="0"/>
              </a:rPr>
              <a:t/>
            </a:r>
            <a:br>
              <a:rPr lang="pt-BR" dirty="0" smtClean="0">
                <a:latin typeface="Times New Roman" panose="02020603050405020304" pitchFamily="18" charset="0"/>
                <a:cs typeface="Times New Roman" panose="02020603050405020304" pitchFamily="18" charset="0"/>
              </a:rPr>
            </a:br>
            <a:r>
              <a:rPr lang="pt-BR" dirty="0" smtClean="0">
                <a:latin typeface="Times New Roman" panose="02020603050405020304" pitchFamily="18" charset="0"/>
                <a:cs typeface="Times New Roman" panose="02020603050405020304" pitchFamily="18" charset="0"/>
              </a:rPr>
              <a:t>UNIOESTE </a:t>
            </a:r>
            <a:endParaRPr lang="pt-BR" dirty="0"/>
          </a:p>
        </p:txBody>
      </p:sp>
      <p:graphicFrame>
        <p:nvGraphicFramePr>
          <p:cNvPr id="14338" name="Object 2"/>
          <p:cNvGraphicFramePr>
            <a:graphicFrameLocks noChangeAspect="1"/>
          </p:cNvGraphicFramePr>
          <p:nvPr/>
        </p:nvGraphicFramePr>
        <p:xfrm>
          <a:off x="1142976" y="1500174"/>
          <a:ext cx="2500330" cy="3929090"/>
        </p:xfrm>
        <a:graphic>
          <a:graphicData uri="http://schemas.openxmlformats.org/presentationml/2006/ole">
            <mc:AlternateContent xmlns:mc="http://schemas.openxmlformats.org/markup-compatibility/2006">
              <mc:Choice xmlns:v="urn:schemas-microsoft-com:vml" Requires="v">
                <p:oleObj spid="_x0000_s14351" r:id="rId3" imgW="3180952" imgH="4571429" progId="PBrush">
                  <p:embed/>
                </p:oleObj>
              </mc:Choice>
              <mc:Fallback>
                <p:oleObj r:id="rId3" imgW="3180952" imgH="4571429" progId="PBrush">
                  <p:embed/>
                  <p:pic>
                    <p:nvPicPr>
                      <p:cNvPr id="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42976" y="1500174"/>
                        <a:ext cx="2500330" cy="392909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4" descr="Resultado de imagem para centro favel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71538" y="3071810"/>
            <a:ext cx="3500462" cy="2643206"/>
          </a:xfrm>
          <a:prstGeom prst="rect">
            <a:avLst/>
          </a:prstGeom>
          <a:noFill/>
          <a:extLst>
            <a:ext uri="{909E8E84-426E-40DD-AFC4-6F175D3DCCD1}">
              <a14:hiddenFill xmlns:a14="http://schemas.microsoft.com/office/drawing/2010/main">
                <a:solidFill>
                  <a:srgbClr val="FFFFFF"/>
                </a:solidFill>
              </a14:hiddenFill>
            </a:ext>
          </a:extLst>
        </p:spPr>
      </p:pic>
      <p:sp>
        <p:nvSpPr>
          <p:cNvPr id="2" name="Título 1"/>
          <p:cNvSpPr>
            <a:spLocks noGrp="1"/>
          </p:cNvSpPr>
          <p:nvPr>
            <p:ph type="ctrTitle"/>
          </p:nvPr>
        </p:nvSpPr>
        <p:spPr>
          <a:xfrm>
            <a:off x="1043608" y="1214422"/>
            <a:ext cx="7056784" cy="1643074"/>
          </a:xfrm>
        </p:spPr>
        <p:txBody>
          <a:bodyPr>
            <a:normAutofit fontScale="90000"/>
            <a:scene3d>
              <a:camera prst="orthographicFront"/>
              <a:lightRig rig="harsh" dir="t"/>
            </a:scene3d>
            <a:sp3d extrusionH="57150" prstMaterial="matte">
              <a:bevelT w="63500" h="12700" prst="angle"/>
              <a:contourClr>
                <a:schemeClr val="bg1">
                  <a:lumMod val="65000"/>
                </a:schemeClr>
              </a:contourClr>
            </a:sp3d>
          </a:bodyPr>
          <a:lstStyle/>
          <a:p>
            <a:r>
              <a:rPr lang="pt-BR" sz="3600" b="1" dirty="0" smtClean="0">
                <a:ln/>
                <a:solidFill>
                  <a:schemeClr val="accent3"/>
                </a:solidFill>
                <a:latin typeface="Times New Roman" panose="02020603050405020304" pitchFamily="18" charset="0"/>
                <a:cs typeface="Times New Roman" panose="02020603050405020304" pitchFamily="18" charset="0"/>
              </a:rPr>
              <a:t/>
            </a:r>
            <a:br>
              <a:rPr lang="pt-BR" sz="3600" b="1" dirty="0" smtClean="0">
                <a:ln/>
                <a:solidFill>
                  <a:schemeClr val="accent3"/>
                </a:solidFill>
                <a:latin typeface="Times New Roman" panose="02020603050405020304" pitchFamily="18" charset="0"/>
                <a:cs typeface="Times New Roman" panose="02020603050405020304" pitchFamily="18" charset="0"/>
              </a:rPr>
            </a:br>
            <a:r>
              <a:rPr lang="pt-BR" sz="4000" b="1" dirty="0" smtClean="0">
                <a:ln/>
                <a:solidFill>
                  <a:schemeClr val="bg2">
                    <a:lumMod val="50000"/>
                  </a:schemeClr>
                </a:solidFill>
                <a:latin typeface="Times New Roman" panose="02020603050405020304" pitchFamily="18" charset="0"/>
                <a:cs typeface="Times New Roman" panose="02020603050405020304" pitchFamily="18" charset="0"/>
              </a:rPr>
              <a:t>CONFLITOS E RELAÇÕES DE PODER NOS ESPAÇOS URBANOS</a:t>
            </a:r>
            <a:endParaRPr lang="pt-BR" sz="3600" b="1" dirty="0">
              <a:ln/>
              <a:solidFill>
                <a:schemeClr val="bg2">
                  <a:lumMod val="50000"/>
                </a:schemeClr>
              </a:solidFill>
              <a:latin typeface="Times New Roman" panose="02020603050405020304" pitchFamily="18" charset="0"/>
              <a:cs typeface="Times New Roman" panose="02020603050405020304" pitchFamily="18" charset="0"/>
            </a:endParaRPr>
          </a:p>
        </p:txBody>
      </p:sp>
      <p:sp>
        <p:nvSpPr>
          <p:cNvPr id="5" name="CaixaDeTexto 4"/>
          <p:cNvSpPr txBox="1"/>
          <p:nvPr/>
        </p:nvSpPr>
        <p:spPr>
          <a:xfrm>
            <a:off x="4500562" y="2000240"/>
            <a:ext cx="3556416" cy="3693319"/>
          </a:xfrm>
          <a:prstGeom prst="rect">
            <a:avLst/>
          </a:prstGeom>
          <a:noFill/>
        </p:spPr>
        <p:txBody>
          <a:bodyPr wrap="square" rtlCol="0">
            <a:spAutoFit/>
          </a:bodyPr>
          <a:lstStyle/>
          <a:p>
            <a:pPr algn="r"/>
            <a:endParaRPr lang="pt-BR" sz="2200" i="1" dirty="0" smtClean="0">
              <a:solidFill>
                <a:srgbClr val="FFFF00"/>
              </a:solidFill>
              <a:latin typeface="Times New Roman" panose="02020603050405020304" pitchFamily="18" charset="0"/>
              <a:cs typeface="Times New Roman" panose="02020603050405020304" pitchFamily="18" charset="0"/>
            </a:endParaRPr>
          </a:p>
          <a:p>
            <a:pPr algn="r"/>
            <a:endParaRPr lang="pt-BR" sz="2200" i="1" dirty="0">
              <a:solidFill>
                <a:srgbClr val="FFFF00"/>
              </a:solidFill>
              <a:latin typeface="Times New Roman" panose="02020603050405020304" pitchFamily="18" charset="0"/>
              <a:cs typeface="Times New Roman" panose="02020603050405020304" pitchFamily="18" charset="0"/>
            </a:endParaRPr>
          </a:p>
          <a:p>
            <a:pPr algn="r"/>
            <a:endParaRPr lang="pt-BR" sz="2200" i="1" dirty="0" smtClean="0">
              <a:solidFill>
                <a:schemeClr val="tx1">
                  <a:lumMod val="65000"/>
                  <a:lumOff val="35000"/>
                </a:schemeClr>
              </a:solidFill>
              <a:latin typeface="Times New Roman" panose="02020603050405020304" pitchFamily="18" charset="0"/>
              <a:cs typeface="Times New Roman" panose="02020603050405020304" pitchFamily="18" charset="0"/>
            </a:endParaRPr>
          </a:p>
          <a:p>
            <a:pPr algn="r"/>
            <a:r>
              <a:rPr lang="pt-BR" sz="2800" i="1" dirty="0" smtClean="0">
                <a:solidFill>
                  <a:schemeClr val="tx1">
                    <a:lumMod val="65000"/>
                    <a:lumOff val="35000"/>
                  </a:schemeClr>
                </a:solidFill>
                <a:latin typeface="Times New Roman" panose="02020603050405020304" pitchFamily="18" charset="0"/>
                <a:cs typeface="Times New Roman" panose="02020603050405020304" pitchFamily="18" charset="0"/>
              </a:rPr>
              <a:t>“Um governo que quer acabar com o crack, mas não tem moral de vetar comercial de cerveja.” (Duas de Cinco – </a:t>
            </a:r>
            <a:r>
              <a:rPr lang="pt-BR" sz="2800" i="1" dirty="0" err="1" smtClean="0">
                <a:solidFill>
                  <a:schemeClr val="tx1">
                    <a:lumMod val="65000"/>
                    <a:lumOff val="35000"/>
                  </a:schemeClr>
                </a:solidFill>
                <a:latin typeface="Times New Roman" panose="02020603050405020304" pitchFamily="18" charset="0"/>
                <a:cs typeface="Times New Roman" panose="02020603050405020304" pitchFamily="18" charset="0"/>
              </a:rPr>
              <a:t>Criolo</a:t>
            </a:r>
            <a:r>
              <a:rPr lang="pt-BR" sz="2800" i="1" dirty="0" smtClean="0">
                <a:solidFill>
                  <a:schemeClr val="tx1">
                    <a:lumMod val="65000"/>
                    <a:lumOff val="35000"/>
                  </a:schemeClr>
                </a:solidFill>
                <a:latin typeface="Times New Roman" panose="02020603050405020304" pitchFamily="18" charset="0"/>
                <a:cs typeface="Times New Roman" panose="02020603050405020304" pitchFamily="18" charset="0"/>
              </a:rPr>
              <a:t>)</a:t>
            </a:r>
            <a:endParaRPr lang="pt-BR" sz="2800" i="1" dirty="0">
              <a:solidFill>
                <a:schemeClr val="tx1">
                  <a:lumMod val="65000"/>
                  <a:lumOff val="35000"/>
                </a:scheme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08250319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ixaDeTexto 1"/>
          <p:cNvSpPr txBox="1"/>
          <p:nvPr/>
        </p:nvSpPr>
        <p:spPr>
          <a:xfrm>
            <a:off x="1532965" y="1142984"/>
            <a:ext cx="6283139" cy="2793072"/>
          </a:xfrm>
          <a:prstGeom prst="rect">
            <a:avLst/>
          </a:prstGeom>
          <a:noFill/>
        </p:spPr>
        <p:txBody>
          <a:bodyPr wrap="square" rtlCol="0">
            <a:spAutoFit/>
          </a:bodyPr>
          <a:lstStyle/>
          <a:p>
            <a:pPr algn="ctr"/>
            <a:r>
              <a:rPr lang="pt-BR" sz="5400" b="1" dirty="0">
                <a:solidFill>
                  <a:schemeClr val="bg2">
                    <a:lumMod val="50000"/>
                  </a:schemeClr>
                </a:solidFill>
                <a:latin typeface="Times New Roman" pitchFamily="18" charset="0"/>
                <a:cs typeface="Times New Roman" pitchFamily="18" charset="0"/>
              </a:rPr>
              <a:t>Interesses por trás da higienização no Brasil</a:t>
            </a:r>
          </a:p>
          <a:p>
            <a:endParaRPr lang="pt-BR" sz="1350" dirty="0"/>
          </a:p>
        </p:txBody>
      </p:sp>
      <p:sp>
        <p:nvSpPr>
          <p:cNvPr id="3" name="CaixaDeTexto 2"/>
          <p:cNvSpPr txBox="1"/>
          <p:nvPr/>
        </p:nvSpPr>
        <p:spPr>
          <a:xfrm>
            <a:off x="2786050" y="4286256"/>
            <a:ext cx="5113244" cy="1015663"/>
          </a:xfrm>
          <a:prstGeom prst="rect">
            <a:avLst/>
          </a:prstGeom>
          <a:noFill/>
        </p:spPr>
        <p:txBody>
          <a:bodyPr wrap="square" rtlCol="0">
            <a:spAutoFit/>
          </a:bodyPr>
          <a:lstStyle/>
          <a:p>
            <a:pPr algn="r"/>
            <a:r>
              <a:rPr lang="pt-BR" sz="3000" i="1" dirty="0">
                <a:solidFill>
                  <a:schemeClr val="bg2">
                    <a:lumMod val="25000"/>
                  </a:schemeClr>
                </a:solidFill>
                <a:latin typeface="Times New Roman" pitchFamily="18" charset="0"/>
                <a:cs typeface="Times New Roman" pitchFamily="18" charset="0"/>
              </a:rPr>
              <a:t>Isabel </a:t>
            </a:r>
            <a:r>
              <a:rPr lang="pt-BR" sz="3000" i="1" dirty="0" err="1">
                <a:solidFill>
                  <a:schemeClr val="bg2">
                    <a:lumMod val="25000"/>
                  </a:schemeClr>
                </a:solidFill>
                <a:latin typeface="Times New Roman" pitchFamily="18" charset="0"/>
                <a:cs typeface="Times New Roman" pitchFamily="18" charset="0"/>
              </a:rPr>
              <a:t>Grassiolli</a:t>
            </a:r>
            <a:endParaRPr lang="pt-BR" sz="3000" i="1" dirty="0">
              <a:solidFill>
                <a:schemeClr val="bg2">
                  <a:lumMod val="25000"/>
                </a:schemeClr>
              </a:solidFill>
              <a:latin typeface="Times New Roman" pitchFamily="18" charset="0"/>
              <a:cs typeface="Times New Roman" pitchFamily="18" charset="0"/>
            </a:endParaRPr>
          </a:p>
          <a:p>
            <a:pPr algn="r"/>
            <a:r>
              <a:rPr lang="pt-BR" sz="3000" i="1" dirty="0">
                <a:solidFill>
                  <a:schemeClr val="bg2">
                    <a:lumMod val="25000"/>
                  </a:schemeClr>
                </a:solidFill>
                <a:latin typeface="Times New Roman" pitchFamily="18" charset="0"/>
                <a:cs typeface="Times New Roman" pitchFamily="18" charset="0"/>
              </a:rPr>
              <a:t>Selma Martins Duarte</a:t>
            </a:r>
          </a:p>
        </p:txBody>
      </p:sp>
    </p:spTree>
    <p:extLst>
      <p:ext uri="{BB962C8B-B14F-4D97-AF65-F5344CB8AC3E}">
        <p14:creationId xmlns:p14="http://schemas.microsoft.com/office/powerpoint/2010/main" val="3500595809"/>
      </p:ext>
    </p:extLst>
  </p:cSld>
  <p:clrMapOvr>
    <a:masterClrMapping/>
  </p:clrMapOvr>
  <mc:AlternateContent xmlns:mc="http://schemas.openxmlformats.org/markup-compatibility/2006" xmlns:p14="http://schemas.microsoft.com/office/powerpoint/2010/main">
    <mc:Choice Requires="p14">
      <p:transition spd="slow" p14:dur="2000" advClick="0" advTm="10000"/>
    </mc:Choice>
    <mc:Fallback xmlns="">
      <p:transition spd="slow" advClick="0" advTm="10000"/>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095023" y="817582"/>
            <a:ext cx="6965245" cy="1603306"/>
          </a:xfrm>
        </p:spPr>
        <p:txBody>
          <a:bodyPr>
            <a:noAutofit/>
          </a:bodyPr>
          <a:lstStyle/>
          <a:p>
            <a:r>
              <a:rPr lang="pt-BR" sz="3200" dirty="0" smtClean="0"/>
              <a:t>Vocês conhecem </a:t>
            </a:r>
            <a:r>
              <a:rPr lang="pt-BR" sz="3200" dirty="0"/>
              <a:t>ações públicas voltadas aos moradores de </a:t>
            </a:r>
            <a:r>
              <a:rPr lang="pt-BR" sz="3200" dirty="0" smtClean="0"/>
              <a:t>ruas?</a:t>
            </a:r>
            <a:br>
              <a:rPr lang="pt-BR" sz="3200" dirty="0" smtClean="0"/>
            </a:br>
            <a:r>
              <a:rPr lang="pt-BR" sz="3200" dirty="0" smtClean="0"/>
              <a:t>E voltadas aos </a:t>
            </a:r>
            <a:r>
              <a:rPr lang="pt-BR" sz="3200" dirty="0"/>
              <a:t>usuários de </a:t>
            </a:r>
            <a:r>
              <a:rPr lang="pt-BR" sz="3200" dirty="0" smtClean="0"/>
              <a:t>drogas</a:t>
            </a:r>
            <a:r>
              <a:rPr lang="pt-BR" sz="3200" dirty="0"/>
              <a:t>?</a:t>
            </a:r>
          </a:p>
        </p:txBody>
      </p:sp>
      <p:pic>
        <p:nvPicPr>
          <p:cNvPr id="15362" name="Picture 2" descr="Imagem relacionada"/>
          <p:cNvPicPr>
            <a:picLocks noGrp="1" noChangeAspect="1" noChangeArrowheads="1"/>
          </p:cNvPicPr>
          <p:nvPr>
            <p:ph sz="quarter" idx="13"/>
          </p:nvPr>
        </p:nvPicPr>
        <p:blipFill>
          <a:blip r:embed="rId2">
            <a:extLst>
              <a:ext uri="{28A0092B-C50C-407E-A947-70E740481C1C}">
                <a14:useLocalDpi xmlns:a14="http://schemas.microsoft.com/office/drawing/2010/main" val="0"/>
              </a:ext>
            </a:extLst>
          </a:blip>
          <a:srcRect/>
          <a:stretch>
            <a:fillRect/>
          </a:stretch>
        </p:blipFill>
        <p:spPr bwMode="auto">
          <a:xfrm>
            <a:off x="1298575" y="3164741"/>
            <a:ext cx="3227388" cy="2339856"/>
          </a:xfrm>
          <a:prstGeom prst="rect">
            <a:avLst/>
          </a:prstGeom>
          <a:noFill/>
          <a:extLst>
            <a:ext uri="{909E8E84-426E-40DD-AFC4-6F175D3DCCD1}">
              <a14:hiddenFill xmlns:a14="http://schemas.microsoft.com/office/drawing/2010/main">
                <a:solidFill>
                  <a:srgbClr val="FFFFFF"/>
                </a:solidFill>
              </a14:hiddenFill>
            </a:ext>
          </a:extLst>
        </p:spPr>
      </p:pic>
      <p:pic>
        <p:nvPicPr>
          <p:cNvPr id="15364" name="Picture 4" descr="Imagem relacionada"/>
          <p:cNvPicPr>
            <a:picLocks noGrp="1" noChangeAspect="1" noChangeArrowheads="1"/>
          </p:cNvPicPr>
          <p:nvPr>
            <p:ph sz="quarter" idx="14"/>
          </p:nvPr>
        </p:nvPicPr>
        <p:blipFill>
          <a:blip r:embed="rId3" cstate="print">
            <a:extLst>
              <a:ext uri="{28A0092B-C50C-407E-A947-70E740481C1C}">
                <a14:useLocalDpi xmlns:a14="http://schemas.microsoft.com/office/drawing/2010/main" val="0"/>
              </a:ext>
            </a:extLst>
          </a:blip>
          <a:srcRect/>
          <a:stretch>
            <a:fillRect/>
          </a:stretch>
        </p:blipFill>
        <p:spPr bwMode="auto">
          <a:xfrm>
            <a:off x="4645024" y="3164741"/>
            <a:ext cx="3663294" cy="233985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7885143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095023" y="817582"/>
            <a:ext cx="6965245" cy="5059690"/>
          </a:xfrm>
        </p:spPr>
        <p:txBody>
          <a:bodyPr>
            <a:normAutofit/>
          </a:bodyPr>
          <a:lstStyle/>
          <a:p>
            <a:r>
              <a:rPr lang="pt-BR" sz="3200" dirty="0" smtClean="0"/>
              <a:t>Não é novidade que no </a:t>
            </a:r>
            <a:r>
              <a:rPr lang="pt-BR" sz="3200" dirty="0"/>
              <a:t>Brasil governantes se utilizem de discursos apropriados de técnicos sanitaristas para colocarem em prática medidas que promovam um </a:t>
            </a:r>
            <a:r>
              <a:rPr lang="pt-BR" sz="3200" b="1" dirty="0"/>
              <a:t>deslocamento das populações pobres</a:t>
            </a:r>
            <a:r>
              <a:rPr lang="pt-BR" sz="3200" dirty="0"/>
              <a:t>, também compreendidas pelas elites como “classes perigosas”, </a:t>
            </a:r>
            <a:r>
              <a:rPr lang="pt-BR" sz="3200" b="1" dirty="0"/>
              <a:t>dos centros das cidades para as periferias</a:t>
            </a:r>
            <a:r>
              <a:rPr lang="pt-BR" sz="3200" dirty="0"/>
              <a:t>. </a:t>
            </a:r>
          </a:p>
        </p:txBody>
      </p:sp>
    </p:spTree>
    <p:extLst>
      <p:ext uri="{BB962C8B-B14F-4D97-AF65-F5344CB8AC3E}">
        <p14:creationId xmlns:p14="http://schemas.microsoft.com/office/powerpoint/2010/main" val="382803229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Autofit/>
          </a:bodyPr>
          <a:lstStyle/>
          <a:p>
            <a:r>
              <a:rPr lang="pt-BR" sz="3600" dirty="0"/>
              <a:t>A</a:t>
            </a:r>
            <a:r>
              <a:rPr lang="pt-BR" sz="3600" dirty="0" smtClean="0"/>
              <a:t>parentemente essas medidas servem </a:t>
            </a:r>
            <a:r>
              <a:rPr lang="pt-BR" sz="3600" dirty="0"/>
              <a:t>para o bem-estar da </a:t>
            </a:r>
            <a:r>
              <a:rPr lang="pt-BR" sz="3600" dirty="0" smtClean="0"/>
              <a:t>população...</a:t>
            </a:r>
            <a:endParaRPr lang="pt-BR" sz="3600" dirty="0"/>
          </a:p>
        </p:txBody>
      </p:sp>
      <p:pic>
        <p:nvPicPr>
          <p:cNvPr id="16386" name="Picture 2" descr="Resultado de imagem para charge rio de janeiro bota abaixo"/>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907704" y="2334754"/>
            <a:ext cx="5184576" cy="389249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3238127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683568" y="817582"/>
            <a:ext cx="7776863" cy="1202485"/>
          </a:xfrm>
        </p:spPr>
        <p:txBody>
          <a:bodyPr>
            <a:noAutofit/>
          </a:bodyPr>
          <a:lstStyle/>
          <a:p>
            <a:r>
              <a:rPr lang="pt-BR" sz="2400" dirty="0" smtClean="0"/>
              <a:t>Mas existem conflitos em relação aos centros das cidades, principalmente relacionados a especulação imobiliária;</a:t>
            </a:r>
            <a:br>
              <a:rPr lang="pt-BR" sz="2400" dirty="0" smtClean="0"/>
            </a:br>
            <a:r>
              <a:rPr lang="pt-BR" sz="2400" dirty="0" smtClean="0"/>
              <a:t>* Governantes ocultam o </a:t>
            </a:r>
            <a:r>
              <a:rPr lang="pt-BR" sz="2400" dirty="0"/>
              <a:t>sentido </a:t>
            </a:r>
            <a:r>
              <a:rPr lang="pt-BR" sz="2400" b="1" dirty="0"/>
              <a:t>classista </a:t>
            </a:r>
            <a:r>
              <a:rPr lang="pt-BR" sz="2400" dirty="0" smtClean="0"/>
              <a:t>das ações.</a:t>
            </a:r>
            <a:endParaRPr lang="pt-BR" sz="2400" dirty="0"/>
          </a:p>
        </p:txBody>
      </p:sp>
      <p:pic>
        <p:nvPicPr>
          <p:cNvPr id="15362" name="Picture 2" descr="Resultado de imagem para charge centro cidade"/>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465020" y="2132856"/>
            <a:ext cx="4213958" cy="410861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6666004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683569" y="620688"/>
            <a:ext cx="7776864" cy="2059517"/>
          </a:xfrm>
        </p:spPr>
        <p:txBody>
          <a:bodyPr>
            <a:noAutofit/>
          </a:bodyPr>
          <a:lstStyle/>
          <a:p>
            <a:r>
              <a:rPr lang="pt-BR" sz="2800" dirty="0"/>
              <a:t>Doenças </a:t>
            </a:r>
            <a:r>
              <a:rPr lang="pt-BR" sz="2800" dirty="0" smtClean="0"/>
              <a:t>foram </a:t>
            </a:r>
            <a:r>
              <a:rPr lang="pt-BR" sz="2800" dirty="0"/>
              <a:t>associadas as camadas pobres pelos médicos sanitaristas e demais técnicos, </a:t>
            </a:r>
            <a:r>
              <a:rPr lang="pt-BR" sz="2800" dirty="0" smtClean="0"/>
              <a:t>assim, essa </a:t>
            </a:r>
            <a:r>
              <a:rPr lang="pt-BR" sz="2800" dirty="0"/>
              <a:t>parcela da população </a:t>
            </a:r>
            <a:r>
              <a:rPr lang="pt-BR" sz="2800" dirty="0" smtClean="0"/>
              <a:t>tem sido frequentemente </a:t>
            </a:r>
            <a:r>
              <a:rPr lang="pt-BR" sz="2800" dirty="0"/>
              <a:t>vigiada, e </a:t>
            </a:r>
            <a:r>
              <a:rPr lang="pt-BR" sz="2800" dirty="0" smtClean="0"/>
              <a:t>obrigada </a:t>
            </a:r>
            <a:r>
              <a:rPr lang="pt-BR" sz="2800" dirty="0"/>
              <a:t>a mudar seus </a:t>
            </a:r>
            <a:r>
              <a:rPr lang="pt-BR" sz="2800" dirty="0" smtClean="0"/>
              <a:t>hábitos.</a:t>
            </a:r>
            <a:endParaRPr lang="pt-BR" sz="2800" dirty="0"/>
          </a:p>
        </p:txBody>
      </p:sp>
      <p:pic>
        <p:nvPicPr>
          <p:cNvPr id="16386" name="Picture 2" descr="Resultado de imagem para repressão cracolandia"/>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683570" y="2680205"/>
            <a:ext cx="7776863" cy="35896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2892589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171575" y="1428737"/>
            <a:ext cx="6800850" cy="1714512"/>
          </a:xfrm>
        </p:spPr>
        <p:txBody>
          <a:bodyPr>
            <a:normAutofit fontScale="90000"/>
          </a:bodyPr>
          <a:lstStyle/>
          <a:p>
            <a:r>
              <a:rPr lang="en-US" sz="5400" b="1" dirty="0">
                <a:solidFill>
                  <a:schemeClr val="bg2">
                    <a:lumMod val="50000"/>
                  </a:schemeClr>
                </a:solidFill>
                <a:latin typeface="Times New Roman" pitchFamily="18" charset="0"/>
                <a:cs typeface="Times New Roman" pitchFamily="18" charset="0"/>
              </a:rPr>
              <a:t>São Paulo: </a:t>
            </a:r>
            <a:r>
              <a:rPr lang="en-US" sz="5400" b="1" dirty="0" err="1">
                <a:solidFill>
                  <a:schemeClr val="bg2">
                    <a:lumMod val="50000"/>
                  </a:schemeClr>
                </a:solidFill>
                <a:latin typeface="Times New Roman" pitchFamily="18" charset="0"/>
                <a:cs typeface="Times New Roman" pitchFamily="18" charset="0"/>
              </a:rPr>
              <a:t>higienização</a:t>
            </a:r>
            <a:r>
              <a:rPr lang="en-US" sz="5400" b="1" dirty="0">
                <a:solidFill>
                  <a:schemeClr val="bg2">
                    <a:lumMod val="50000"/>
                  </a:schemeClr>
                </a:solidFill>
                <a:latin typeface="Times New Roman" pitchFamily="18" charset="0"/>
                <a:cs typeface="Times New Roman" pitchFamily="18" charset="0"/>
              </a:rPr>
              <a:t> a </a:t>
            </a:r>
            <a:r>
              <a:rPr lang="en-US" sz="5400" b="1" dirty="0" err="1">
                <a:solidFill>
                  <a:schemeClr val="bg2">
                    <a:lumMod val="50000"/>
                  </a:schemeClr>
                </a:solidFill>
                <a:latin typeface="Times New Roman" pitchFamily="18" charset="0"/>
                <a:cs typeface="Times New Roman" pitchFamily="18" charset="0"/>
              </a:rPr>
              <a:t>serviço</a:t>
            </a:r>
            <a:r>
              <a:rPr lang="en-US" sz="5400" b="1" dirty="0">
                <a:solidFill>
                  <a:schemeClr val="bg2">
                    <a:lumMod val="50000"/>
                  </a:schemeClr>
                </a:solidFill>
                <a:latin typeface="Times New Roman" pitchFamily="18" charset="0"/>
                <a:cs typeface="Times New Roman" pitchFamily="18" charset="0"/>
              </a:rPr>
              <a:t> de </a:t>
            </a:r>
            <a:r>
              <a:rPr lang="en-US" sz="5400" b="1" dirty="0" err="1">
                <a:solidFill>
                  <a:schemeClr val="bg2">
                    <a:lumMod val="50000"/>
                  </a:schemeClr>
                </a:solidFill>
                <a:latin typeface="Times New Roman" pitchFamily="18" charset="0"/>
                <a:cs typeface="Times New Roman" pitchFamily="18" charset="0"/>
              </a:rPr>
              <a:t>quem</a:t>
            </a:r>
            <a:r>
              <a:rPr lang="en-US" sz="5400" b="1" dirty="0">
                <a:solidFill>
                  <a:schemeClr val="bg2">
                    <a:lumMod val="50000"/>
                  </a:schemeClr>
                </a:solidFill>
                <a:latin typeface="Times New Roman" pitchFamily="18" charset="0"/>
                <a:cs typeface="Times New Roman" pitchFamily="18" charset="0"/>
              </a:rPr>
              <a:t>?</a:t>
            </a:r>
            <a:r>
              <a:rPr lang="en-US" sz="4400" b="1" dirty="0">
                <a:solidFill>
                  <a:schemeClr val="bg2">
                    <a:lumMod val="50000"/>
                  </a:schemeClr>
                </a:solidFill>
                <a:latin typeface="Times New Roman" pitchFamily="18" charset="0"/>
                <a:cs typeface="Times New Roman" pitchFamily="18" charset="0"/>
              </a:rPr>
              <a:t> </a:t>
            </a:r>
            <a:r>
              <a:rPr lang="en-US" dirty="0">
                <a:latin typeface="+mn-ea"/>
                <a:cs typeface="+mn-ea"/>
              </a:rPr>
              <a:t/>
            </a:r>
            <a:br>
              <a:rPr lang="en-US" dirty="0">
                <a:latin typeface="+mn-ea"/>
                <a:cs typeface="+mn-ea"/>
              </a:rPr>
            </a:br>
            <a:endParaRPr lang="en-US" sz="1200" b="1" dirty="0"/>
          </a:p>
        </p:txBody>
      </p:sp>
      <p:sp>
        <p:nvSpPr>
          <p:cNvPr id="3" name="Subtitle 2"/>
          <p:cNvSpPr>
            <a:spLocks noGrp="1"/>
          </p:cNvSpPr>
          <p:nvPr>
            <p:ph type="subTitle" idx="1"/>
          </p:nvPr>
        </p:nvSpPr>
        <p:spPr>
          <a:xfrm>
            <a:off x="1171575" y="3429000"/>
            <a:ext cx="6803136" cy="2000264"/>
          </a:xfrm>
        </p:spPr>
        <p:txBody>
          <a:bodyPr vert="horz" lIns="68580" tIns="34290" rIns="68580" bIns="34290" rtlCol="0" anchor="t">
            <a:noAutofit/>
          </a:bodyPr>
          <a:lstStyle/>
          <a:p>
            <a:pPr algn="r"/>
            <a:r>
              <a:rPr lang="en-US" sz="2800" i="1" dirty="0" err="1" smtClean="0">
                <a:solidFill>
                  <a:schemeClr val="bg2">
                    <a:lumMod val="25000"/>
                  </a:schemeClr>
                </a:solidFill>
                <a:latin typeface="Times New Roman" pitchFamily="18" charset="0"/>
                <a:cs typeface="Times New Roman" pitchFamily="18" charset="0"/>
              </a:rPr>
              <a:t>Isabelli</a:t>
            </a:r>
            <a:r>
              <a:rPr lang="en-US" sz="2800" i="1" dirty="0" smtClean="0">
                <a:solidFill>
                  <a:schemeClr val="bg2">
                    <a:lumMod val="25000"/>
                  </a:schemeClr>
                </a:solidFill>
                <a:latin typeface="Times New Roman" pitchFamily="18" charset="0"/>
                <a:cs typeface="Times New Roman" pitchFamily="18" charset="0"/>
              </a:rPr>
              <a:t> </a:t>
            </a:r>
            <a:r>
              <a:rPr lang="en-US" sz="2800" i="1" dirty="0" err="1" smtClean="0">
                <a:solidFill>
                  <a:schemeClr val="bg2">
                    <a:lumMod val="25000"/>
                  </a:schemeClr>
                </a:solidFill>
                <a:latin typeface="Times New Roman" pitchFamily="18" charset="0"/>
                <a:cs typeface="Times New Roman" pitchFamily="18" charset="0"/>
              </a:rPr>
              <a:t>Marcondes</a:t>
            </a:r>
            <a:r>
              <a:rPr lang="en-US" sz="2800" i="1" dirty="0" smtClean="0">
                <a:solidFill>
                  <a:schemeClr val="bg2">
                    <a:lumMod val="25000"/>
                  </a:schemeClr>
                </a:solidFill>
                <a:latin typeface="Times New Roman" pitchFamily="18" charset="0"/>
                <a:cs typeface="Times New Roman" pitchFamily="18" charset="0"/>
              </a:rPr>
              <a:t> </a:t>
            </a:r>
            <a:r>
              <a:rPr lang="en-US" sz="2800" i="1" dirty="0" err="1" smtClean="0">
                <a:solidFill>
                  <a:schemeClr val="bg2">
                    <a:lumMod val="25000"/>
                  </a:schemeClr>
                </a:solidFill>
                <a:latin typeface="Times New Roman" pitchFamily="18" charset="0"/>
                <a:cs typeface="Times New Roman" pitchFamily="18" charset="0"/>
              </a:rPr>
              <a:t>Grein</a:t>
            </a:r>
            <a:endParaRPr lang="en-US" sz="2800" i="1" dirty="0" smtClean="0">
              <a:solidFill>
                <a:schemeClr val="bg2">
                  <a:lumMod val="25000"/>
                </a:schemeClr>
              </a:solidFill>
              <a:latin typeface="Times New Roman" pitchFamily="18" charset="0"/>
              <a:cs typeface="Times New Roman" pitchFamily="18" charset="0"/>
            </a:endParaRPr>
          </a:p>
          <a:p>
            <a:pPr algn="r"/>
            <a:r>
              <a:rPr lang="en-US" sz="2800" i="1" dirty="0" err="1" smtClean="0">
                <a:solidFill>
                  <a:schemeClr val="bg2">
                    <a:lumMod val="25000"/>
                  </a:schemeClr>
                </a:solidFill>
                <a:latin typeface="Times New Roman" pitchFamily="18" charset="0"/>
                <a:cs typeface="Times New Roman" pitchFamily="18" charset="0"/>
              </a:rPr>
              <a:t>Jhonatan</a:t>
            </a:r>
            <a:r>
              <a:rPr lang="en-US" sz="2800" i="1" dirty="0" smtClean="0">
                <a:solidFill>
                  <a:schemeClr val="bg2">
                    <a:lumMod val="25000"/>
                  </a:schemeClr>
                </a:solidFill>
                <a:latin typeface="Times New Roman" pitchFamily="18" charset="0"/>
                <a:cs typeface="Times New Roman" pitchFamily="18" charset="0"/>
              </a:rPr>
              <a:t> </a:t>
            </a:r>
            <a:r>
              <a:rPr lang="en-US" sz="2800" i="1" dirty="0" err="1" smtClean="0">
                <a:solidFill>
                  <a:schemeClr val="bg2">
                    <a:lumMod val="25000"/>
                  </a:schemeClr>
                </a:solidFill>
                <a:latin typeface="Times New Roman" pitchFamily="18" charset="0"/>
                <a:cs typeface="Times New Roman" pitchFamily="18" charset="0"/>
              </a:rPr>
              <a:t>Vicentine</a:t>
            </a:r>
            <a:endParaRPr lang="en-US" sz="2800" i="1" dirty="0" smtClean="0">
              <a:solidFill>
                <a:schemeClr val="bg2">
                  <a:lumMod val="25000"/>
                </a:schemeClr>
              </a:solidFill>
              <a:latin typeface="Times New Roman" pitchFamily="18" charset="0"/>
              <a:cs typeface="Times New Roman" pitchFamily="18" charset="0"/>
            </a:endParaRPr>
          </a:p>
          <a:p>
            <a:pPr algn="r"/>
            <a:r>
              <a:rPr lang="en-US" sz="2800" i="1" dirty="0" smtClean="0">
                <a:solidFill>
                  <a:schemeClr val="bg2">
                    <a:lumMod val="25000"/>
                  </a:schemeClr>
                </a:solidFill>
                <a:latin typeface="Times New Roman" pitchFamily="18" charset="0"/>
                <a:cs typeface="Times New Roman" pitchFamily="18" charset="0"/>
              </a:rPr>
              <a:t>Vanessa Evangelista Rocha</a:t>
            </a:r>
            <a:endParaRPr lang="en-US" sz="2800" dirty="0">
              <a:solidFill>
                <a:schemeClr val="bg2">
                  <a:lumMod val="25000"/>
                </a:schemeClr>
              </a:solidFill>
              <a:latin typeface="Times New Roman" pitchFamily="18" charset="0"/>
              <a:cs typeface="Times New Roman" pitchFamily="18" charset="0"/>
            </a:endParaRPr>
          </a:p>
        </p:txBody>
      </p:sp>
    </p:spTree>
    <p:extLst>
      <p:ext uri="{BB962C8B-B14F-4D97-AF65-F5344CB8AC3E}">
        <p14:creationId xmlns:p14="http://schemas.microsoft.com/office/powerpoint/2010/main" val="218785473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800100" y="714356"/>
            <a:ext cx="7543800" cy="2643206"/>
          </a:xfrm>
        </p:spPr>
        <p:txBody>
          <a:bodyPr>
            <a:normAutofit/>
          </a:bodyPr>
          <a:lstStyle/>
          <a:p>
            <a:pPr algn="ctr"/>
            <a:r>
              <a:rPr lang="pt-BR" sz="3200" dirty="0">
                <a:latin typeface="Times New Roman" pitchFamily="18" charset="0"/>
                <a:cs typeface="Times New Roman" pitchFamily="18" charset="0"/>
              </a:rPr>
              <a:t>No início do ano de 2017, em São Paulo, o prefeito João Doria do PSDB  implantou em seu  plano de governo diversas medidas com suposto intuito de higienizar a cidade.</a:t>
            </a:r>
          </a:p>
          <a:p>
            <a:endParaRPr lang="pt-BR" sz="5400" dirty="0"/>
          </a:p>
        </p:txBody>
      </p:sp>
      <p:pic>
        <p:nvPicPr>
          <p:cNvPr id="6" name="Imagem 6"/>
          <p:cNvPicPr>
            <a:picLocks noChangeAspect="1"/>
          </p:cNvPicPr>
          <p:nvPr/>
        </p:nvPicPr>
        <p:blipFill>
          <a:blip r:embed="rId2"/>
          <a:stretch>
            <a:fillRect/>
          </a:stretch>
        </p:blipFill>
        <p:spPr>
          <a:xfrm>
            <a:off x="857224" y="2786058"/>
            <a:ext cx="5214974" cy="3340524"/>
          </a:xfrm>
          <a:prstGeom prst="rect">
            <a:avLst/>
          </a:prstGeom>
        </p:spPr>
      </p:pic>
      <p:sp>
        <p:nvSpPr>
          <p:cNvPr id="11" name="CaixaDeTexto 10"/>
          <p:cNvSpPr txBox="1"/>
          <p:nvPr/>
        </p:nvSpPr>
        <p:spPr>
          <a:xfrm>
            <a:off x="6072198" y="4929198"/>
            <a:ext cx="2286016" cy="1146468"/>
          </a:xfrm>
          <a:prstGeom prst="rect">
            <a:avLst/>
          </a:prstGeom>
        </p:spPr>
        <p:txBody>
          <a:bodyPr rot="0" spcFirstLastPara="0" vertOverflow="overflow" horzOverflow="overflow" vert="horz" wrap="square" lIns="68580" tIns="34290" rIns="68580" bIns="34290" numCol="1" spcCol="0" rtlCol="0" fromWordArt="0" anchor="t" anchorCtr="0" forceAA="0" compatLnSpc="1">
            <a:prstTxWarp prst="textNoShape">
              <a:avLst/>
            </a:prstTxWarp>
            <a:spAutoFit/>
          </a:bodyPr>
          <a:lstStyle/>
          <a:p>
            <a:r>
              <a:rPr lang="pt-BR" sz="1400" dirty="0">
                <a:latin typeface="Times New Roman" pitchFamily="18" charset="0"/>
                <a:cs typeface="Times New Roman" pitchFamily="18" charset="0"/>
              </a:rPr>
              <a:t>https://i0.wp.com/www.diariodocentrodomundo.com.br/wp-content/uploads/2017/05/cracolandia.png?fit=618%2C396</a:t>
            </a:r>
          </a:p>
        </p:txBody>
      </p:sp>
    </p:spTree>
    <p:extLst>
      <p:ext uri="{BB962C8B-B14F-4D97-AF65-F5344CB8AC3E}">
        <p14:creationId xmlns:p14="http://schemas.microsoft.com/office/powerpoint/2010/main" val="217523675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m 4"/>
          <p:cNvPicPr>
            <a:picLocks noChangeAspect="1"/>
          </p:cNvPicPr>
          <p:nvPr/>
        </p:nvPicPr>
        <p:blipFill>
          <a:blip r:embed="rId2"/>
          <a:stretch>
            <a:fillRect/>
          </a:stretch>
        </p:blipFill>
        <p:spPr>
          <a:xfrm>
            <a:off x="1000100" y="785794"/>
            <a:ext cx="4278017" cy="2857520"/>
          </a:xfrm>
          <a:prstGeom prst="rect">
            <a:avLst/>
          </a:prstGeom>
        </p:spPr>
      </p:pic>
      <p:sp>
        <p:nvSpPr>
          <p:cNvPr id="6" name="CaixaDeTexto 5"/>
          <p:cNvSpPr txBox="1"/>
          <p:nvPr/>
        </p:nvSpPr>
        <p:spPr>
          <a:xfrm>
            <a:off x="5286380" y="785794"/>
            <a:ext cx="3143272" cy="715581"/>
          </a:xfrm>
          <a:prstGeom prst="rect">
            <a:avLst/>
          </a:prstGeom>
        </p:spPr>
        <p:txBody>
          <a:bodyPr rot="0" spcFirstLastPara="0" vertOverflow="overflow" horzOverflow="overflow" vert="horz" wrap="square" lIns="68580" tIns="34290" rIns="68580" bIns="34290" numCol="1" spcCol="0" rtlCol="0" fromWordArt="0" anchor="t" anchorCtr="0" forceAA="0" compatLnSpc="1">
            <a:prstTxWarp prst="textNoShape">
              <a:avLst/>
            </a:prstTxWarp>
            <a:spAutoFit/>
          </a:bodyPr>
          <a:lstStyle/>
          <a:p>
            <a:r>
              <a:rPr lang="pt-BR" sz="1400" dirty="0">
                <a:latin typeface="Times New Roman" pitchFamily="18" charset="0"/>
                <a:cs typeface="Times New Roman" pitchFamily="18" charset="0"/>
              </a:rPr>
              <a:t>http</a:t>
            </a:r>
            <a:r>
              <a:rPr lang="pt-BR" sz="1400" dirty="0" smtClean="0">
                <a:latin typeface="Times New Roman" pitchFamily="18" charset="0"/>
                <a:cs typeface="Times New Roman" pitchFamily="18" charset="0"/>
              </a:rPr>
              <a:t>://onte.org/wp-content/uploads/2017/05/cracolandia-21_05-8.jpg</a:t>
            </a:r>
            <a:endParaRPr lang="pt-BR" sz="1400" dirty="0">
              <a:latin typeface="Times New Roman" pitchFamily="18" charset="0"/>
              <a:cs typeface="Times New Roman" pitchFamily="18" charset="0"/>
            </a:endParaRPr>
          </a:p>
        </p:txBody>
      </p:sp>
      <p:pic>
        <p:nvPicPr>
          <p:cNvPr id="7" name="Imagem 8"/>
          <p:cNvPicPr>
            <a:picLocks noChangeAspect="1"/>
          </p:cNvPicPr>
          <p:nvPr/>
        </p:nvPicPr>
        <p:blipFill>
          <a:blip r:embed="rId3"/>
          <a:stretch>
            <a:fillRect/>
          </a:stretch>
        </p:blipFill>
        <p:spPr>
          <a:xfrm>
            <a:off x="4714876" y="3690684"/>
            <a:ext cx="3500162" cy="2334582"/>
          </a:xfrm>
          <a:prstGeom prst="rect">
            <a:avLst/>
          </a:prstGeom>
        </p:spPr>
      </p:pic>
      <p:sp>
        <p:nvSpPr>
          <p:cNvPr id="8" name="CaixaDeTexto 7"/>
          <p:cNvSpPr txBox="1"/>
          <p:nvPr/>
        </p:nvSpPr>
        <p:spPr>
          <a:xfrm>
            <a:off x="2000232" y="5429264"/>
            <a:ext cx="2714644" cy="715581"/>
          </a:xfrm>
          <a:prstGeom prst="rect">
            <a:avLst/>
          </a:prstGeom>
        </p:spPr>
        <p:txBody>
          <a:bodyPr rot="0" spcFirstLastPara="0" vertOverflow="overflow" horzOverflow="overflow" vert="horz" wrap="square" lIns="68580" tIns="34290" rIns="68580" bIns="34290" numCol="1" spcCol="0" rtlCol="0" fromWordArt="0" anchor="t" anchorCtr="0" forceAA="0" compatLnSpc="1">
            <a:prstTxWarp prst="textNoShape">
              <a:avLst/>
            </a:prstTxWarp>
            <a:spAutoFit/>
          </a:bodyPr>
          <a:lstStyle/>
          <a:p>
            <a:r>
              <a:rPr lang="pt-BR" sz="1400" dirty="0">
                <a:latin typeface="Times New Roman" pitchFamily="18" charset="0"/>
                <a:cs typeface="Times New Roman" pitchFamily="18" charset="0"/>
              </a:rPr>
              <a:t>https://cdn-images-1.medium.com/max/1200/1*fmE7YNU_hZnoFKDtUQnCBw.jpeg</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714348" y="785794"/>
            <a:ext cx="7715303" cy="2071702"/>
          </a:xfrm>
        </p:spPr>
        <p:txBody>
          <a:bodyPr>
            <a:noAutofit/>
          </a:bodyPr>
          <a:lstStyle/>
          <a:p>
            <a:r>
              <a:rPr lang="pt-BR" sz="3600" dirty="0"/>
              <a:t>Qual seria então a verdadeira intenção por trás deste projeto implantado pela prefeitura? Quem seriam os </a:t>
            </a:r>
            <a:r>
              <a:rPr lang="pt-BR" sz="3600" dirty="0" smtClean="0"/>
              <a:t>beneficiados?</a:t>
            </a:r>
            <a:endParaRPr lang="pt-BR" sz="3600" dirty="0"/>
          </a:p>
        </p:txBody>
      </p:sp>
      <p:pic>
        <p:nvPicPr>
          <p:cNvPr id="4" name="Imagem 4"/>
          <p:cNvPicPr>
            <a:picLocks noChangeAspect="1"/>
          </p:cNvPicPr>
          <p:nvPr/>
        </p:nvPicPr>
        <p:blipFill>
          <a:blip r:embed="rId2"/>
          <a:stretch>
            <a:fillRect/>
          </a:stretch>
        </p:blipFill>
        <p:spPr>
          <a:xfrm>
            <a:off x="1571604" y="3071810"/>
            <a:ext cx="5857916" cy="2797309"/>
          </a:xfrm>
          <a:prstGeom prst="rect">
            <a:avLst/>
          </a:prstGeom>
        </p:spPr>
      </p:pic>
      <p:sp>
        <p:nvSpPr>
          <p:cNvPr id="6" name="CaixaDeTexto 5"/>
          <p:cNvSpPr txBox="1"/>
          <p:nvPr/>
        </p:nvSpPr>
        <p:spPr>
          <a:xfrm>
            <a:off x="2285984" y="5857892"/>
            <a:ext cx="4572000" cy="484748"/>
          </a:xfrm>
          <a:prstGeom prst="rect">
            <a:avLst/>
          </a:prstGeom>
        </p:spPr>
        <p:txBody>
          <a:bodyPr rot="0" spcFirstLastPara="0" vertOverflow="overflow" horzOverflow="overflow" vert="horz" wrap="square" lIns="68580" tIns="34290" rIns="68580" bIns="34290" numCol="1" spcCol="0" rtlCol="0" fromWordArt="0" anchor="t" anchorCtr="0" forceAA="0" compatLnSpc="1">
            <a:prstTxWarp prst="textNoShape">
              <a:avLst/>
            </a:prstTxWarp>
            <a:spAutoFit/>
          </a:bodyPr>
          <a:lstStyle/>
          <a:p>
            <a:pPr algn="ctr"/>
            <a:r>
              <a:rPr lang="pt-BR" sz="1350" dirty="0">
                <a:latin typeface="Times New Roman" pitchFamily="18" charset="0"/>
                <a:cs typeface="Times New Roman" pitchFamily="18" charset="0"/>
              </a:rPr>
              <a:t>https://static1.squarespace.com/static/50eed098e4b0be5191e8f655/t/5926312215cf7d9f3d4fddc7/1495675177538/</a:t>
            </a:r>
          </a:p>
        </p:txBody>
      </p:sp>
    </p:spTree>
    <p:extLst>
      <p:ext uri="{BB962C8B-B14F-4D97-AF65-F5344CB8AC3E}">
        <p14:creationId xmlns:p14="http://schemas.microsoft.com/office/powerpoint/2010/main" val="61553104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m 4"/>
          <p:cNvPicPr>
            <a:picLocks noChangeAspect="1"/>
          </p:cNvPicPr>
          <p:nvPr/>
        </p:nvPicPr>
        <p:blipFill>
          <a:blip r:embed="rId2"/>
          <a:stretch>
            <a:fillRect/>
          </a:stretch>
        </p:blipFill>
        <p:spPr>
          <a:xfrm>
            <a:off x="857224" y="1000108"/>
            <a:ext cx="7504063" cy="4429156"/>
          </a:xfrm>
          <a:prstGeom prst="rect">
            <a:avLst/>
          </a:prstGeom>
        </p:spPr>
      </p:pic>
      <p:sp>
        <p:nvSpPr>
          <p:cNvPr id="6" name="CaixaDeTexto 5"/>
          <p:cNvSpPr txBox="1"/>
          <p:nvPr/>
        </p:nvSpPr>
        <p:spPr>
          <a:xfrm>
            <a:off x="2357422" y="5572140"/>
            <a:ext cx="4572000" cy="500137"/>
          </a:xfrm>
          <a:prstGeom prst="rect">
            <a:avLst/>
          </a:prstGeom>
        </p:spPr>
        <p:txBody>
          <a:bodyPr rot="0" spcFirstLastPara="0" vertOverflow="overflow" horzOverflow="overflow" vert="horz" wrap="square" lIns="68580" tIns="34290" rIns="68580" bIns="34290" numCol="1" spcCol="0" rtlCol="0" fromWordArt="0" anchor="t" anchorCtr="0" forceAA="0" compatLnSpc="1">
            <a:prstTxWarp prst="textNoShape">
              <a:avLst/>
            </a:prstTxWarp>
            <a:spAutoFit/>
          </a:bodyPr>
          <a:lstStyle/>
          <a:p>
            <a:pPr algn="ctr"/>
            <a:r>
              <a:rPr lang="pt-BR" sz="1400" dirty="0">
                <a:latin typeface="Times New Roman" pitchFamily="18" charset="0"/>
                <a:cs typeface="Times New Roman" pitchFamily="18" charset="0"/>
                <a:hlinkClick r:id="rId3"/>
              </a:rPr>
              <a:t>http://www.boatos.org/wp-content/uploads/2017/06/D%C3%B3riacerto.jpg</a:t>
            </a:r>
          </a:p>
        </p:txBody>
      </p:sp>
    </p:spTree>
    <p:extLst>
      <p:ext uri="{BB962C8B-B14F-4D97-AF65-F5344CB8AC3E}">
        <p14:creationId xmlns:p14="http://schemas.microsoft.com/office/powerpoint/2010/main" val="74229781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750094" y="714356"/>
            <a:ext cx="7679558" cy="2500330"/>
          </a:xfrm>
        </p:spPr>
        <p:txBody>
          <a:bodyPr>
            <a:normAutofit/>
          </a:bodyPr>
          <a:lstStyle/>
          <a:p>
            <a:pPr indent="337661" algn="just"/>
            <a:r>
              <a:rPr lang="pt-BR" sz="3200" dirty="0">
                <a:latin typeface="Times New Roman" pitchFamily="18" charset="0"/>
                <a:cs typeface="Times New Roman" pitchFamily="18" charset="0"/>
              </a:rPr>
              <a:t>No dia 14 de </a:t>
            </a:r>
            <a:r>
              <a:rPr lang="pt-BR" sz="3200" dirty="0" smtClean="0">
                <a:latin typeface="Times New Roman" pitchFamily="18" charset="0"/>
                <a:cs typeface="Times New Roman" pitchFamily="18" charset="0"/>
              </a:rPr>
              <a:t>julho a </a:t>
            </a:r>
            <a:r>
              <a:rPr lang="pt-BR" sz="3200" dirty="0">
                <a:latin typeface="Times New Roman" pitchFamily="18" charset="0"/>
                <a:cs typeface="Times New Roman" pitchFamily="18" charset="0"/>
              </a:rPr>
              <a:t>polícia </a:t>
            </a:r>
            <a:r>
              <a:rPr lang="pt-BR" sz="3200" dirty="0" smtClean="0">
                <a:latin typeface="Times New Roman" pitchFamily="18" charset="0"/>
                <a:cs typeface="Times New Roman" pitchFamily="18" charset="0"/>
              </a:rPr>
              <a:t>dispersou os </a:t>
            </a:r>
            <a:r>
              <a:rPr lang="pt-BR" sz="3200" dirty="0">
                <a:latin typeface="Times New Roman" pitchFamily="18" charset="0"/>
                <a:cs typeface="Times New Roman" pitchFamily="18" charset="0"/>
              </a:rPr>
              <a:t>usuários </a:t>
            </a:r>
            <a:r>
              <a:rPr lang="pt-BR" sz="3200" dirty="0" smtClean="0">
                <a:latin typeface="Times New Roman" pitchFamily="18" charset="0"/>
                <a:cs typeface="Times New Roman" pitchFamily="18" charset="0"/>
              </a:rPr>
              <a:t>em volta </a:t>
            </a:r>
            <a:r>
              <a:rPr lang="pt-BR" sz="3200" dirty="0">
                <a:latin typeface="Times New Roman" pitchFamily="18" charset="0"/>
                <a:cs typeface="Times New Roman" pitchFamily="18" charset="0"/>
              </a:rPr>
              <a:t>d</a:t>
            </a:r>
            <a:r>
              <a:rPr lang="pt-BR" sz="3200" dirty="0" smtClean="0">
                <a:latin typeface="Times New Roman" pitchFamily="18" charset="0"/>
                <a:cs typeface="Times New Roman" pitchFamily="18" charset="0"/>
              </a:rPr>
              <a:t>a </a:t>
            </a:r>
            <a:r>
              <a:rPr lang="pt-BR" sz="3200" dirty="0">
                <a:latin typeface="Times New Roman" pitchFamily="18" charset="0"/>
                <a:cs typeface="Times New Roman" pitchFamily="18" charset="0"/>
              </a:rPr>
              <a:t>praça Princesa Isabel, alguns </a:t>
            </a:r>
            <a:r>
              <a:rPr lang="pt-BR" sz="3200" dirty="0" smtClean="0">
                <a:latin typeface="Times New Roman" pitchFamily="18" charset="0"/>
                <a:cs typeface="Times New Roman" pitchFamily="18" charset="0"/>
              </a:rPr>
              <a:t>deles teriam </a:t>
            </a:r>
            <a:r>
              <a:rPr lang="pt-BR" sz="3200" dirty="0">
                <a:latin typeface="Times New Roman" pitchFamily="18" charset="0"/>
                <a:cs typeface="Times New Roman" pitchFamily="18" charset="0"/>
              </a:rPr>
              <a:t>ficado feridos.</a:t>
            </a:r>
          </a:p>
          <a:p>
            <a:endParaRPr lang="pt-BR" dirty="0"/>
          </a:p>
        </p:txBody>
      </p:sp>
      <p:pic>
        <p:nvPicPr>
          <p:cNvPr id="4" name="Imagem 4" descr="687343-970x600-1.jpeg"/>
          <p:cNvPicPr>
            <a:picLocks noGrp="1" noChangeAspect="1"/>
          </p:cNvPicPr>
          <p:nvPr>
            <p:ph idx="1"/>
          </p:nvPr>
        </p:nvPicPr>
        <p:blipFill>
          <a:blip r:embed="rId2"/>
          <a:stretch>
            <a:fillRect/>
          </a:stretch>
        </p:blipFill>
        <p:spPr>
          <a:xfrm>
            <a:off x="2428860" y="2357430"/>
            <a:ext cx="5643602" cy="3334814"/>
          </a:xfrm>
          <a:prstGeom prst="rect">
            <a:avLst/>
          </a:prstGeom>
        </p:spPr>
      </p:pic>
      <p:sp>
        <p:nvSpPr>
          <p:cNvPr id="6" name="CaixaDeTexto 5"/>
          <p:cNvSpPr txBox="1"/>
          <p:nvPr/>
        </p:nvSpPr>
        <p:spPr>
          <a:xfrm>
            <a:off x="2428860" y="5715017"/>
            <a:ext cx="5643602" cy="500137"/>
          </a:xfrm>
          <a:prstGeom prst="rect">
            <a:avLst/>
          </a:prstGeom>
        </p:spPr>
        <p:txBody>
          <a:bodyPr rot="0" spcFirstLastPara="0" vertOverflow="overflow" horzOverflow="overflow" vert="horz" wrap="square" lIns="68580" tIns="34290" rIns="68580" bIns="34290" numCol="1" spcCol="0" rtlCol="0" fromWordArt="0" anchor="t" anchorCtr="0" forceAA="0" compatLnSpc="1">
            <a:prstTxWarp prst="textNoShape">
              <a:avLst/>
            </a:prstTxWarp>
            <a:spAutoFit/>
          </a:bodyPr>
          <a:lstStyle/>
          <a:p>
            <a:r>
              <a:rPr sz="1400" dirty="0">
                <a:latin typeface="Times New Roman" pitchFamily="18" charset="0"/>
                <a:cs typeface="Times New Roman" pitchFamily="18" charset="0"/>
              </a:rPr>
              <a:t>http://www1.folha.uol.com.br/cotidiano/2017/05/1886022-policia-faz-megaoperacao-de-combate-ao-trafico-na-cracolandia.shtml</a:t>
            </a:r>
            <a:endParaRPr lang="pt-BR" sz="1400" dirty="0">
              <a:latin typeface="Times New Roman" pitchFamily="18" charset="0"/>
              <a:cs typeface="Times New Roman" pitchFamily="18" charset="0"/>
            </a:endParaRPr>
          </a:p>
        </p:txBody>
      </p:sp>
    </p:spTree>
    <p:extLst>
      <p:ext uri="{BB962C8B-B14F-4D97-AF65-F5344CB8AC3E}">
        <p14:creationId xmlns:p14="http://schemas.microsoft.com/office/powerpoint/2010/main" val="36756262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m 4"/>
          <p:cNvPicPr>
            <a:picLocks noGrp="1" noChangeAspect="1"/>
          </p:cNvPicPr>
          <p:nvPr>
            <p:ph idx="1"/>
          </p:nvPr>
        </p:nvPicPr>
        <p:blipFill>
          <a:blip r:embed="rId2"/>
          <a:stretch>
            <a:fillRect/>
          </a:stretch>
        </p:blipFill>
        <p:spPr>
          <a:xfrm>
            <a:off x="1214414" y="785794"/>
            <a:ext cx="6786610" cy="5087943"/>
          </a:xfrm>
          <a:prstGeom prst="rect">
            <a:avLst/>
          </a:prstGeom>
        </p:spPr>
      </p:pic>
      <p:sp>
        <p:nvSpPr>
          <p:cNvPr id="6" name="CaixaDeTexto 5"/>
          <p:cNvSpPr txBox="1"/>
          <p:nvPr/>
        </p:nvSpPr>
        <p:spPr>
          <a:xfrm>
            <a:off x="785786" y="5929330"/>
            <a:ext cx="8482499" cy="253916"/>
          </a:xfrm>
          <a:prstGeom prst="rect">
            <a:avLst/>
          </a:prstGeom>
        </p:spPr>
        <p:txBody>
          <a:bodyPr rot="0" spcFirstLastPara="0" vertOverflow="overflow" horzOverflow="overflow" vert="horz" wrap="square" lIns="68580" tIns="34290" rIns="68580" bIns="34290" numCol="1" spcCol="0" rtlCol="0" fromWordArt="0" anchor="t" anchorCtr="0" forceAA="0" compatLnSpc="1">
            <a:prstTxWarp prst="textNoShape">
              <a:avLst/>
            </a:prstTxWarp>
            <a:spAutoFit/>
          </a:bodyPr>
          <a:lstStyle/>
          <a:p>
            <a:r>
              <a:rPr sz="1200" dirty="0">
                <a:latin typeface="Times New Roman" pitchFamily="18" charset="0"/>
                <a:cs typeface="Times New Roman" pitchFamily="18" charset="0"/>
              </a:rPr>
              <a:t>http://g1.globo.com/sao-paulo/noticia/2016/06/mais-de-100-moradores-de-rua-morreram-desde-marco-em-sp-diz-iml.html</a:t>
            </a:r>
            <a:endParaRPr lang="pt-BR" sz="1200" dirty="0">
              <a:latin typeface="Times New Roman" pitchFamily="18" charset="0"/>
              <a:cs typeface="Times New Roman" pitchFamily="18" charset="0"/>
            </a:endParaRPr>
          </a:p>
        </p:txBody>
      </p:sp>
    </p:spTree>
    <p:extLst>
      <p:ext uri="{BB962C8B-B14F-4D97-AF65-F5344CB8AC3E}">
        <p14:creationId xmlns:p14="http://schemas.microsoft.com/office/powerpoint/2010/main" val="223912932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a:off x="1331640" y="1052736"/>
            <a:ext cx="6552728" cy="2090512"/>
          </a:xfrm>
        </p:spPr>
        <p:txBody>
          <a:bodyPr>
            <a:noAutofit/>
          </a:bodyPr>
          <a:lstStyle/>
          <a:p>
            <a:r>
              <a:rPr lang="pt-BR" sz="4000" b="1" dirty="0" err="1" smtClean="0">
                <a:solidFill>
                  <a:schemeClr val="bg2">
                    <a:lumMod val="50000"/>
                  </a:schemeClr>
                </a:solidFill>
                <a:latin typeface="Times New Roman" panose="02020603050405020304" pitchFamily="18" charset="0"/>
                <a:cs typeface="Times New Roman" panose="02020603050405020304" pitchFamily="18" charset="0"/>
              </a:rPr>
              <a:t>Crack</a:t>
            </a:r>
            <a:r>
              <a:rPr lang="pt-BR" sz="4000" b="1" dirty="0" smtClean="0">
                <a:solidFill>
                  <a:schemeClr val="bg2">
                    <a:lumMod val="50000"/>
                  </a:schemeClr>
                </a:solidFill>
                <a:latin typeface="Times New Roman" panose="02020603050405020304" pitchFamily="18" charset="0"/>
                <a:cs typeface="Times New Roman" panose="02020603050405020304" pitchFamily="18" charset="0"/>
              </a:rPr>
              <a:t> e </a:t>
            </a:r>
            <a:r>
              <a:rPr lang="pt-BR" sz="4000" b="1" dirty="0" err="1" smtClean="0">
                <a:solidFill>
                  <a:schemeClr val="bg2">
                    <a:lumMod val="50000"/>
                  </a:schemeClr>
                </a:solidFill>
                <a:latin typeface="Times New Roman" panose="02020603050405020304" pitchFamily="18" charset="0"/>
                <a:cs typeface="Times New Roman" panose="02020603050405020304" pitchFamily="18" charset="0"/>
              </a:rPr>
              <a:t>cracolândia</a:t>
            </a:r>
            <a:r>
              <a:rPr lang="pt-BR" sz="4000" b="1" dirty="0" smtClean="0">
                <a:solidFill>
                  <a:schemeClr val="bg2">
                    <a:lumMod val="50000"/>
                  </a:schemeClr>
                </a:solidFill>
                <a:latin typeface="Times New Roman" panose="02020603050405020304" pitchFamily="18" charset="0"/>
                <a:cs typeface="Times New Roman" panose="02020603050405020304" pitchFamily="18" charset="0"/>
              </a:rPr>
              <a:t>: </a:t>
            </a:r>
            <a:br>
              <a:rPr lang="pt-BR" sz="4000" b="1" dirty="0" smtClean="0">
                <a:solidFill>
                  <a:schemeClr val="bg2">
                    <a:lumMod val="50000"/>
                  </a:schemeClr>
                </a:solidFill>
                <a:latin typeface="Times New Roman" panose="02020603050405020304" pitchFamily="18" charset="0"/>
                <a:cs typeface="Times New Roman" panose="02020603050405020304" pitchFamily="18" charset="0"/>
              </a:rPr>
            </a:br>
            <a:r>
              <a:rPr lang="pt-BR" sz="4000" b="1" dirty="0" smtClean="0">
                <a:solidFill>
                  <a:schemeClr val="bg2">
                    <a:lumMod val="50000"/>
                  </a:schemeClr>
                </a:solidFill>
                <a:latin typeface="Times New Roman" panose="02020603050405020304" pitchFamily="18" charset="0"/>
                <a:cs typeface="Times New Roman" panose="02020603050405020304" pitchFamily="18" charset="0"/>
              </a:rPr>
              <a:t>o outro lado da “cidade linda”</a:t>
            </a:r>
            <a:endParaRPr lang="pt-BR" sz="4000" b="1" dirty="0">
              <a:solidFill>
                <a:schemeClr val="bg2">
                  <a:lumMod val="50000"/>
                </a:schemeClr>
              </a:solidFill>
              <a:latin typeface="Times New Roman" panose="02020603050405020304" pitchFamily="18" charset="0"/>
              <a:cs typeface="Times New Roman" panose="02020603050405020304" pitchFamily="18" charset="0"/>
            </a:endParaRPr>
          </a:p>
        </p:txBody>
      </p:sp>
      <p:sp>
        <p:nvSpPr>
          <p:cNvPr id="3" name="Subtítulo 2"/>
          <p:cNvSpPr>
            <a:spLocks noGrp="1"/>
          </p:cNvSpPr>
          <p:nvPr>
            <p:ph type="subTitle" idx="1"/>
          </p:nvPr>
        </p:nvSpPr>
        <p:spPr>
          <a:xfrm>
            <a:off x="3851920" y="3571876"/>
            <a:ext cx="4149104" cy="1637734"/>
          </a:xfrm>
        </p:spPr>
        <p:txBody>
          <a:bodyPr>
            <a:noAutofit/>
          </a:bodyPr>
          <a:lstStyle/>
          <a:p>
            <a:pPr algn="r"/>
            <a:r>
              <a:rPr lang="de-DE" i="1" dirty="0">
                <a:solidFill>
                  <a:schemeClr val="bg2">
                    <a:lumMod val="25000"/>
                  </a:schemeClr>
                </a:solidFill>
                <a:latin typeface="Times New Roman" panose="02020603050405020304" pitchFamily="18" charset="0"/>
                <a:cs typeface="Times New Roman" panose="02020603050405020304" pitchFamily="18" charset="0"/>
              </a:rPr>
              <a:t>Alex Sander </a:t>
            </a:r>
            <a:r>
              <a:rPr lang="de-DE" i="1" dirty="0" smtClean="0">
                <a:solidFill>
                  <a:schemeClr val="bg2">
                    <a:lumMod val="25000"/>
                  </a:schemeClr>
                </a:solidFill>
                <a:latin typeface="Times New Roman" panose="02020603050405020304" pitchFamily="18" charset="0"/>
                <a:cs typeface="Times New Roman" panose="02020603050405020304" pitchFamily="18" charset="0"/>
              </a:rPr>
              <a:t>Sanoto</a:t>
            </a:r>
            <a:r>
              <a:rPr lang="de-DE" i="1" dirty="0">
                <a:solidFill>
                  <a:schemeClr val="bg2">
                    <a:lumMod val="25000"/>
                  </a:schemeClr>
                </a:solidFill>
                <a:latin typeface="Times New Roman" panose="02020603050405020304" pitchFamily="18" charset="0"/>
                <a:cs typeface="Times New Roman" panose="02020603050405020304" pitchFamily="18" charset="0"/>
              </a:rPr>
              <a:t/>
            </a:r>
            <a:br>
              <a:rPr lang="de-DE" i="1" dirty="0">
                <a:solidFill>
                  <a:schemeClr val="bg2">
                    <a:lumMod val="25000"/>
                  </a:schemeClr>
                </a:solidFill>
                <a:latin typeface="Times New Roman" panose="02020603050405020304" pitchFamily="18" charset="0"/>
                <a:cs typeface="Times New Roman" panose="02020603050405020304" pitchFamily="18" charset="0"/>
              </a:rPr>
            </a:br>
            <a:r>
              <a:rPr lang="de-DE" i="1" dirty="0">
                <a:solidFill>
                  <a:schemeClr val="bg2">
                    <a:lumMod val="25000"/>
                  </a:schemeClr>
                </a:solidFill>
                <a:latin typeface="Times New Roman" panose="02020603050405020304" pitchFamily="18" charset="0"/>
                <a:cs typeface="Times New Roman" panose="02020603050405020304" pitchFamily="18" charset="0"/>
              </a:rPr>
              <a:t>Daniela F. </a:t>
            </a:r>
            <a:r>
              <a:rPr lang="de-DE" i="1" dirty="0" smtClean="0">
                <a:solidFill>
                  <a:schemeClr val="bg2">
                    <a:lumMod val="25000"/>
                  </a:schemeClr>
                </a:solidFill>
                <a:latin typeface="Times New Roman" panose="02020603050405020304" pitchFamily="18" charset="0"/>
                <a:cs typeface="Times New Roman" panose="02020603050405020304" pitchFamily="18" charset="0"/>
              </a:rPr>
              <a:t>Henrichsen</a:t>
            </a:r>
            <a:r>
              <a:rPr lang="de-DE" i="1" dirty="0">
                <a:solidFill>
                  <a:schemeClr val="bg2">
                    <a:lumMod val="25000"/>
                  </a:schemeClr>
                </a:solidFill>
                <a:latin typeface="Times New Roman" panose="02020603050405020304" pitchFamily="18" charset="0"/>
                <a:cs typeface="Times New Roman" panose="02020603050405020304" pitchFamily="18" charset="0"/>
              </a:rPr>
              <a:t/>
            </a:r>
            <a:br>
              <a:rPr lang="de-DE" i="1" dirty="0">
                <a:solidFill>
                  <a:schemeClr val="bg2">
                    <a:lumMod val="25000"/>
                  </a:schemeClr>
                </a:solidFill>
                <a:latin typeface="Times New Roman" panose="02020603050405020304" pitchFamily="18" charset="0"/>
                <a:cs typeface="Times New Roman" panose="02020603050405020304" pitchFamily="18" charset="0"/>
              </a:rPr>
            </a:br>
            <a:r>
              <a:rPr lang="de-DE" i="1" dirty="0">
                <a:solidFill>
                  <a:schemeClr val="bg2">
                    <a:lumMod val="25000"/>
                  </a:schemeClr>
                </a:solidFill>
                <a:latin typeface="Times New Roman" panose="02020603050405020304" pitchFamily="18" charset="0"/>
                <a:cs typeface="Times New Roman" panose="02020603050405020304" pitchFamily="18" charset="0"/>
              </a:rPr>
              <a:t> Felix V. </a:t>
            </a:r>
            <a:r>
              <a:rPr lang="de-DE" i="1" dirty="0" smtClean="0">
                <a:solidFill>
                  <a:schemeClr val="bg2">
                    <a:lumMod val="25000"/>
                  </a:schemeClr>
                </a:solidFill>
                <a:latin typeface="Times New Roman" panose="02020603050405020304" pitchFamily="18" charset="0"/>
                <a:cs typeface="Times New Roman" panose="02020603050405020304" pitchFamily="18" charset="0"/>
              </a:rPr>
              <a:t>Eichelberger</a:t>
            </a:r>
            <a:endParaRPr lang="pt-BR" i="1" dirty="0">
              <a:solidFill>
                <a:schemeClr val="bg2">
                  <a:lumMod val="25000"/>
                </a:schemeClr>
              </a:solidFill>
              <a:latin typeface="Times New Roman" panose="02020603050405020304" pitchFamily="18" charset="0"/>
              <a:cs typeface="Times New Roman" panose="02020603050405020304" pitchFamily="18" charset="0"/>
            </a:endParaRPr>
          </a:p>
        </p:txBody>
      </p:sp>
      <p:pic>
        <p:nvPicPr>
          <p:cNvPr id="5" name="Imagem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42976" y="3214686"/>
            <a:ext cx="3714776" cy="2548241"/>
          </a:xfrm>
          <a:prstGeom prst="rect">
            <a:avLst/>
          </a:prstGeom>
          <a:ln>
            <a:noFill/>
          </a:ln>
          <a:effectLst>
            <a:outerShdw sx="1000" sy="1000" algn="tl" rotWithShape="0">
              <a:srgbClr val="333333"/>
            </a:outerShdw>
          </a:effectLst>
        </p:spPr>
      </p:pic>
    </p:spTree>
    <p:extLst>
      <p:ext uri="{BB962C8B-B14F-4D97-AF65-F5344CB8AC3E}">
        <p14:creationId xmlns:p14="http://schemas.microsoft.com/office/powerpoint/2010/main" val="53311079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ítulo 2"/>
          <p:cNvSpPr>
            <a:spLocks noGrp="1"/>
          </p:cNvSpPr>
          <p:nvPr>
            <p:ph type="subTitle" idx="1"/>
          </p:nvPr>
        </p:nvSpPr>
        <p:spPr>
          <a:xfrm>
            <a:off x="714348" y="1196752"/>
            <a:ext cx="7286676" cy="4536504"/>
          </a:xfrm>
        </p:spPr>
        <p:txBody>
          <a:bodyPr>
            <a:normAutofit/>
          </a:bodyPr>
          <a:lstStyle/>
          <a:p>
            <a:pPr marL="457200" indent="-457200" algn="just"/>
            <a:r>
              <a:rPr lang="pt-BR" sz="2800" dirty="0" smtClean="0">
                <a:solidFill>
                  <a:schemeClr val="tx1"/>
                </a:solidFill>
                <a:latin typeface="Times New Roman" panose="02020603050405020304" pitchFamily="18" charset="0"/>
                <a:cs typeface="Times New Roman" panose="02020603050405020304" pitchFamily="18" charset="0"/>
              </a:rPr>
              <a:t>	O </a:t>
            </a:r>
            <a:r>
              <a:rPr lang="pt-BR" sz="2800" dirty="0">
                <a:solidFill>
                  <a:schemeClr val="tx1"/>
                </a:solidFill>
                <a:latin typeface="Times New Roman" panose="02020603050405020304" pitchFamily="18" charset="0"/>
                <a:cs typeface="Times New Roman" panose="02020603050405020304" pitchFamily="18" charset="0"/>
              </a:rPr>
              <a:t>slogan principal da gestão do prefeito de São Paulo, João Doria (PSDB) tornou-se nacionalmente conhecido: “São Paulo, cidade linda</a:t>
            </a:r>
            <a:r>
              <a:rPr lang="pt-BR" sz="2800" dirty="0" smtClean="0">
                <a:solidFill>
                  <a:schemeClr val="tx1"/>
                </a:solidFill>
                <a:latin typeface="Times New Roman" panose="02020603050405020304" pitchFamily="18" charset="0"/>
                <a:cs typeface="Times New Roman" panose="02020603050405020304" pitchFamily="18" charset="0"/>
              </a:rPr>
              <a:t>”.</a:t>
            </a:r>
          </a:p>
          <a:p>
            <a:pPr marL="457200" indent="-457200" algn="just"/>
            <a:r>
              <a:rPr lang="pt-BR" sz="2800" dirty="0" smtClean="0">
                <a:solidFill>
                  <a:schemeClr val="tx1"/>
                </a:solidFill>
                <a:latin typeface="Times New Roman" panose="02020603050405020304" pitchFamily="18" charset="0"/>
                <a:cs typeface="Times New Roman" panose="02020603050405020304" pitchFamily="18" charset="0"/>
              </a:rPr>
              <a:t>	Sidney </a:t>
            </a:r>
            <a:r>
              <a:rPr lang="pt-BR" sz="2800" dirty="0" err="1">
                <a:solidFill>
                  <a:schemeClr val="tx1"/>
                </a:solidFill>
                <a:latin typeface="Times New Roman" panose="02020603050405020304" pitchFamily="18" charset="0"/>
                <a:cs typeface="Times New Roman" panose="02020603050405020304" pitchFamily="18" charset="0"/>
              </a:rPr>
              <a:t>Chalhoub</a:t>
            </a:r>
            <a:r>
              <a:rPr lang="pt-BR" sz="2800" dirty="0">
                <a:solidFill>
                  <a:schemeClr val="tx1"/>
                </a:solidFill>
                <a:latin typeface="Times New Roman" panose="02020603050405020304" pitchFamily="18" charset="0"/>
                <a:cs typeface="Times New Roman" panose="02020603050405020304" pitchFamily="18" charset="0"/>
              </a:rPr>
              <a:t> nos </a:t>
            </a:r>
            <a:r>
              <a:rPr lang="pt-BR" sz="2800" dirty="0" smtClean="0">
                <a:solidFill>
                  <a:schemeClr val="tx1"/>
                </a:solidFill>
                <a:latin typeface="Times New Roman" panose="02020603050405020304" pitchFamily="18" charset="0"/>
                <a:cs typeface="Times New Roman" panose="02020603050405020304" pitchFamily="18" charset="0"/>
              </a:rPr>
              <a:t>mostra que essas </a:t>
            </a:r>
            <a:r>
              <a:rPr lang="pt-BR" sz="2800" dirty="0">
                <a:solidFill>
                  <a:schemeClr val="tx1"/>
                </a:solidFill>
                <a:latin typeface="Times New Roman" panose="02020603050405020304" pitchFamily="18" charset="0"/>
                <a:cs typeface="Times New Roman" panose="02020603050405020304" pitchFamily="18" charset="0"/>
              </a:rPr>
              <a:t>ações adotadas pelo governo de Doria são práticas já </a:t>
            </a:r>
            <a:r>
              <a:rPr lang="pt-BR" sz="2800" dirty="0" smtClean="0">
                <a:solidFill>
                  <a:schemeClr val="tx1"/>
                </a:solidFill>
                <a:latin typeface="Times New Roman" panose="02020603050405020304" pitchFamily="18" charset="0"/>
                <a:cs typeface="Times New Roman" panose="02020603050405020304" pitchFamily="18" charset="0"/>
              </a:rPr>
              <a:t>adotadas </a:t>
            </a:r>
            <a:r>
              <a:rPr lang="pt-BR" sz="2800" dirty="0">
                <a:solidFill>
                  <a:schemeClr val="tx1"/>
                </a:solidFill>
                <a:latin typeface="Times New Roman" panose="02020603050405020304" pitchFamily="18" charset="0"/>
                <a:cs typeface="Times New Roman" panose="02020603050405020304" pitchFamily="18" charset="0"/>
              </a:rPr>
              <a:t>ao longo da </a:t>
            </a:r>
            <a:r>
              <a:rPr lang="pt-BR" sz="2800" dirty="0" smtClean="0">
                <a:solidFill>
                  <a:schemeClr val="tx1"/>
                </a:solidFill>
                <a:latin typeface="Times New Roman" panose="02020603050405020304" pitchFamily="18" charset="0"/>
                <a:cs typeface="Times New Roman" panose="02020603050405020304" pitchFamily="18" charset="0"/>
              </a:rPr>
              <a:t>história, </a:t>
            </a:r>
            <a:r>
              <a:rPr lang="pt-BR" sz="2800" dirty="0">
                <a:solidFill>
                  <a:schemeClr val="tx1"/>
                </a:solidFill>
                <a:latin typeface="Times New Roman" panose="02020603050405020304" pitchFamily="18" charset="0"/>
                <a:cs typeface="Times New Roman" panose="02020603050405020304" pitchFamily="18" charset="0"/>
              </a:rPr>
              <a:t>através do exemplo do cortiço “Cabeça de Porco”, ocorrido na cidade do Rio de Janeiro em meados da década de </a:t>
            </a:r>
            <a:r>
              <a:rPr lang="pt-BR" sz="2800" dirty="0" smtClean="0">
                <a:solidFill>
                  <a:schemeClr val="tx1"/>
                </a:solidFill>
                <a:latin typeface="Times New Roman" panose="02020603050405020304" pitchFamily="18" charset="0"/>
                <a:cs typeface="Times New Roman" panose="02020603050405020304" pitchFamily="18" charset="0"/>
              </a:rPr>
              <a:t>1880.</a:t>
            </a:r>
            <a:endParaRPr lang="pt-BR" sz="2800" dirty="0">
              <a:solidFill>
                <a:schemeClr val="tx1"/>
              </a:solidFill>
              <a:latin typeface="Times New Roman" panose="02020603050405020304" pitchFamily="18" charset="0"/>
              <a:cs typeface="Times New Roman" panose="02020603050405020304" pitchFamily="18" charset="0"/>
            </a:endParaRPr>
          </a:p>
          <a:p>
            <a:pPr marL="457200" indent="-457200" algn="just">
              <a:buFont typeface="Wingdings" panose="05000000000000000000" pitchFamily="2" charset="2"/>
              <a:buChar char="ü"/>
            </a:pPr>
            <a:endParaRPr lang="pt-BR" sz="2600" dirty="0">
              <a:solidFill>
                <a:schemeClr val="tx1"/>
              </a:solidFill>
              <a:latin typeface="Times New Roman" panose="02020603050405020304" pitchFamily="18" charset="0"/>
              <a:cs typeface="Times New Roman" panose="02020603050405020304" pitchFamily="18" charset="0"/>
            </a:endParaRPr>
          </a:p>
          <a:p>
            <a:endParaRPr lang="pt-BR" dirty="0"/>
          </a:p>
        </p:txBody>
      </p:sp>
    </p:spTree>
    <p:extLst>
      <p:ext uri="{BB962C8B-B14F-4D97-AF65-F5344CB8AC3E}">
        <p14:creationId xmlns:p14="http://schemas.microsoft.com/office/powerpoint/2010/main" val="10125642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ítulo 2"/>
          <p:cNvSpPr>
            <a:spLocks noGrp="1"/>
          </p:cNvSpPr>
          <p:nvPr>
            <p:ph type="subTitle" idx="1"/>
          </p:nvPr>
        </p:nvSpPr>
        <p:spPr>
          <a:xfrm>
            <a:off x="1214414" y="1196752"/>
            <a:ext cx="6741962" cy="4536504"/>
          </a:xfrm>
        </p:spPr>
        <p:txBody>
          <a:bodyPr>
            <a:normAutofit/>
          </a:bodyPr>
          <a:lstStyle/>
          <a:p>
            <a:r>
              <a:rPr lang="pt-BR" sz="3600" b="1" dirty="0" smtClean="0">
                <a:solidFill>
                  <a:schemeClr val="tx1"/>
                </a:solidFill>
                <a:latin typeface="Times New Roman" panose="02020603050405020304" pitchFamily="18" charset="0"/>
                <a:cs typeface="Times New Roman" panose="02020603050405020304" pitchFamily="18" charset="0"/>
              </a:rPr>
              <a:t>A região conhecida como “</a:t>
            </a:r>
            <a:r>
              <a:rPr lang="pt-BR" sz="3600" b="1" dirty="0" err="1" smtClean="0">
                <a:solidFill>
                  <a:schemeClr val="tx1"/>
                </a:solidFill>
                <a:latin typeface="Times New Roman" panose="02020603050405020304" pitchFamily="18" charset="0"/>
                <a:cs typeface="Times New Roman" panose="02020603050405020304" pitchFamily="18" charset="0"/>
              </a:rPr>
              <a:t>Cracolândia</a:t>
            </a:r>
            <a:r>
              <a:rPr lang="pt-BR" sz="3600" b="1" dirty="0" smtClean="0">
                <a:solidFill>
                  <a:schemeClr val="tx1"/>
                </a:solidFill>
                <a:latin typeface="Times New Roman" panose="02020603050405020304" pitchFamily="18" charset="0"/>
                <a:cs typeface="Times New Roman" panose="02020603050405020304" pitchFamily="18" charset="0"/>
              </a:rPr>
              <a:t>”</a:t>
            </a:r>
            <a:r>
              <a:rPr lang="pt-BR" sz="3600" b="1" dirty="0">
                <a:solidFill>
                  <a:schemeClr val="tx1"/>
                </a:solidFill>
              </a:rPr>
              <a:t>	</a:t>
            </a:r>
            <a:endParaRPr lang="pt-BR" sz="3600" b="1" dirty="0" smtClean="0">
              <a:solidFill>
                <a:schemeClr val="tx1"/>
              </a:solidFill>
            </a:endParaRPr>
          </a:p>
          <a:p>
            <a:pPr algn="just"/>
            <a:r>
              <a:rPr lang="pt-BR" sz="3600" dirty="0" smtClean="0">
                <a:solidFill>
                  <a:schemeClr val="tx1"/>
                </a:solidFill>
                <a:latin typeface="Times New Roman" panose="02020603050405020304" pitchFamily="18" charset="0"/>
                <a:cs typeface="Times New Roman" panose="02020603050405020304" pitchFamily="18" charset="0"/>
              </a:rPr>
              <a:t>Por </a:t>
            </a:r>
            <a:r>
              <a:rPr lang="pt-BR" sz="3600" dirty="0">
                <a:solidFill>
                  <a:schemeClr val="tx1"/>
                </a:solidFill>
                <a:latin typeface="Times New Roman" panose="02020603050405020304" pitchFamily="18" charset="0"/>
                <a:cs typeface="Times New Roman" panose="02020603050405020304" pitchFamily="18" charset="0"/>
              </a:rPr>
              <a:t>que essas pessoas aceitam viver em condições degradantes apenas para ter acesso à droga? O que o crack tem de especial? Quais efeitos causa nos seres humanos?</a:t>
            </a:r>
          </a:p>
          <a:p>
            <a:pPr marL="342900" indent="-342900" algn="just"/>
            <a:endParaRPr lang="pt-BR" dirty="0"/>
          </a:p>
        </p:txBody>
      </p:sp>
    </p:spTree>
    <p:extLst>
      <p:ext uri="{BB962C8B-B14F-4D97-AF65-F5344CB8AC3E}">
        <p14:creationId xmlns:p14="http://schemas.microsoft.com/office/powerpoint/2010/main" val="137030815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928662" y="714356"/>
            <a:ext cx="7215238" cy="5500726"/>
          </a:xfrm>
        </p:spPr>
        <p:txBody>
          <a:bodyPr>
            <a:normAutofit fontScale="92500"/>
          </a:bodyPr>
          <a:lstStyle/>
          <a:p>
            <a:pPr marL="342900" indent="-342900" algn="just">
              <a:buFont typeface="Wingdings" panose="05000000000000000000" pitchFamily="2" charset="2"/>
              <a:buChar char="ü"/>
            </a:pPr>
            <a:r>
              <a:rPr lang="pt-BR" sz="3200" dirty="0" smtClean="0">
                <a:latin typeface="Times New Roman" panose="02020603050405020304" pitchFamily="18" charset="0"/>
                <a:cs typeface="Times New Roman" panose="02020603050405020304" pitchFamily="18" charset="0"/>
              </a:rPr>
              <a:t>O </a:t>
            </a:r>
            <a:r>
              <a:rPr lang="pt-BR" sz="3200" b="1" dirty="0" smtClean="0">
                <a:latin typeface="Times New Roman" panose="02020603050405020304" pitchFamily="18" charset="0"/>
                <a:cs typeface="Times New Roman" panose="02020603050405020304" pitchFamily="18" charset="0"/>
              </a:rPr>
              <a:t>crack</a:t>
            </a:r>
            <a:r>
              <a:rPr lang="pt-BR" sz="3200" dirty="0" smtClean="0">
                <a:latin typeface="Times New Roman" panose="02020603050405020304" pitchFamily="18" charset="0"/>
                <a:cs typeface="Times New Roman" panose="02020603050405020304" pitchFamily="18" charset="0"/>
              </a:rPr>
              <a:t> é uma droga psicoativa, sintética, derivada da pasta base da cocaína;</a:t>
            </a:r>
          </a:p>
          <a:p>
            <a:pPr marL="342900" indent="-342900" algn="just">
              <a:buFont typeface="Wingdings" panose="05000000000000000000" pitchFamily="2" charset="2"/>
              <a:buChar char="ü"/>
            </a:pPr>
            <a:r>
              <a:rPr lang="pt-BR" sz="3200" dirty="0" smtClean="0">
                <a:latin typeface="Times New Roman" panose="02020603050405020304" pitchFamily="18" charset="0"/>
                <a:cs typeface="Times New Roman" panose="02020603050405020304" pitchFamily="18" charset="0"/>
              </a:rPr>
              <a:t>Pode ser consumido através de cachimbos, que podem ser fabricados facilmente, a “pedra na lata’’ é um exemplo clássico.</a:t>
            </a:r>
          </a:p>
          <a:p>
            <a:pPr marL="342900" indent="-342900" algn="just">
              <a:buFont typeface="Wingdings" panose="05000000000000000000" pitchFamily="2" charset="2"/>
              <a:buChar char="ü"/>
            </a:pPr>
            <a:r>
              <a:rPr lang="pt-BR" sz="3200" dirty="0" smtClean="0">
                <a:latin typeface="Times New Roman" panose="02020603050405020304" pitchFamily="18" charset="0"/>
                <a:cs typeface="Times New Roman" panose="02020603050405020304" pitchFamily="18" charset="0"/>
              </a:rPr>
              <a:t>O consumo do crack traz danos à saúde em médio prazo de frequência do consumo, seus efeitos são expressivamente nocivos ao organismo humano, e altamente viciante e causa um certo bem estar momentâneo.</a:t>
            </a:r>
          </a:p>
          <a:p>
            <a:endParaRPr lang="pt-BR"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a:off x="1000100" y="1196752"/>
            <a:ext cx="6786610" cy="3803884"/>
          </a:xfrm>
        </p:spPr>
        <p:txBody>
          <a:bodyPr>
            <a:noAutofit/>
          </a:bodyPr>
          <a:lstStyle/>
          <a:p>
            <a:pPr marL="342900" indent="-342900" algn="just"/>
            <a:r>
              <a:rPr lang="pt-BR" sz="3200" dirty="0" smtClean="0">
                <a:latin typeface="Times New Roman" panose="02020603050405020304" pitchFamily="18" charset="0"/>
                <a:cs typeface="Times New Roman" panose="02020603050405020304" pitchFamily="18" charset="0"/>
              </a:rPr>
              <a:t>	Muitas pessoas que consomem o crack, procuram no seu efeito uma forma de tornar a realidade distorcida, pelo fato de estarem diante de uma realidade social precária, desumana, onde o sujeito não encontra melhores perspectivas dessa realidade.</a:t>
            </a:r>
            <a:endParaRPr lang="pt-BR" sz="3200" dirty="0">
              <a:latin typeface="Times New Roman" pitchFamily="18" charset="0"/>
              <a:cs typeface="Times New Roman" pitchFamily="18" charset="0"/>
            </a:endParaRPr>
          </a:p>
        </p:txBody>
      </p:sp>
    </p:spTree>
    <p:extLst>
      <p:ext uri="{BB962C8B-B14F-4D97-AF65-F5344CB8AC3E}">
        <p14:creationId xmlns:p14="http://schemas.microsoft.com/office/powerpoint/2010/main" val="143985875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tângulo 3"/>
          <p:cNvSpPr/>
          <p:nvPr/>
        </p:nvSpPr>
        <p:spPr>
          <a:xfrm>
            <a:off x="857224" y="928670"/>
            <a:ext cx="7286676" cy="5016758"/>
          </a:xfrm>
          <a:prstGeom prst="rect">
            <a:avLst/>
          </a:prstGeom>
        </p:spPr>
        <p:txBody>
          <a:bodyPr wrap="square">
            <a:spAutoFit/>
          </a:bodyPr>
          <a:lstStyle/>
          <a:p>
            <a:pPr marL="342900" indent="-342900" algn="just"/>
            <a:r>
              <a:rPr lang="pt-BR" dirty="0" smtClean="0">
                <a:latin typeface="Times New Roman" panose="02020603050405020304" pitchFamily="18" charset="0"/>
                <a:cs typeface="Times New Roman" panose="02020603050405020304" pitchFamily="18" charset="0"/>
              </a:rPr>
              <a:t>	</a:t>
            </a:r>
            <a:r>
              <a:rPr lang="pt-BR" sz="4000" dirty="0" smtClean="0">
                <a:latin typeface="Times New Roman" panose="02020603050405020304" pitchFamily="18" charset="0"/>
                <a:cs typeface="Times New Roman" panose="02020603050405020304" pitchFamily="18" charset="0"/>
              </a:rPr>
              <a:t>Inúmeras entidades e organizações vinculadas ao problema das drogas tem uma posição clara de que o abuso de entorpecentes é um problema de saúde pública, e deve ser tratado assim. Não como um problema de polícia.</a:t>
            </a:r>
            <a:endParaRPr lang="pt-BR" sz="3400" dirty="0">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pt-BR"/>
          </a:p>
        </p:txBody>
      </p:sp>
      <p:sp>
        <p:nvSpPr>
          <p:cNvPr id="3" name="Espaço Reservado para Conteúdo 2"/>
          <p:cNvSpPr>
            <a:spLocks noGrp="1"/>
          </p:cNvSpPr>
          <p:nvPr>
            <p:ph idx="1"/>
          </p:nvPr>
        </p:nvSpPr>
        <p:spPr/>
        <p:txBody>
          <a:bodyPr/>
          <a:lstStyle/>
          <a:p>
            <a:endParaRPr lang="pt-BR"/>
          </a:p>
        </p:txBody>
      </p:sp>
      <p:pic>
        <p:nvPicPr>
          <p:cNvPr id="4" name="Imagem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00034" y="285728"/>
            <a:ext cx="8143932" cy="6319690"/>
          </a:xfrm>
          <a:prstGeom prst="rect">
            <a:avLst/>
          </a:prstGeom>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pt-BR"/>
          </a:p>
        </p:txBody>
      </p:sp>
      <p:pic>
        <p:nvPicPr>
          <p:cNvPr id="4" name="Espaço Reservado para Conteúdo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 y="404664"/>
            <a:ext cx="9142113" cy="6048672"/>
          </a:xfrm>
        </p:spPr>
      </p:pic>
    </p:spTree>
    <p:extLst>
      <p:ext uri="{BB962C8B-B14F-4D97-AF65-F5344CB8AC3E}">
        <p14:creationId xmlns:p14="http://schemas.microsoft.com/office/powerpoint/2010/main" val="74398491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971600" y="980728"/>
            <a:ext cx="7200800" cy="5040560"/>
          </a:xfrm>
        </p:spPr>
        <p:txBody>
          <a:bodyPr>
            <a:normAutofit fontScale="92500" lnSpcReduction="10000"/>
          </a:bodyPr>
          <a:lstStyle/>
          <a:p>
            <a:pPr marL="0" indent="0" algn="just">
              <a:buNone/>
            </a:pPr>
            <a:r>
              <a:rPr lang="pt-BR" dirty="0" smtClean="0"/>
              <a:t>	</a:t>
            </a:r>
            <a:r>
              <a:rPr lang="pt-BR" sz="3200" dirty="0" smtClean="0">
                <a:latin typeface="Times New Roman" panose="02020603050405020304" pitchFamily="18" charset="0"/>
                <a:cs typeface="Times New Roman" panose="02020603050405020304" pitchFamily="18" charset="0"/>
              </a:rPr>
              <a:t>“A </a:t>
            </a:r>
            <a:r>
              <a:rPr lang="pt-BR" sz="3200" dirty="0">
                <a:latin typeface="Times New Roman" panose="02020603050405020304" pitchFamily="18" charset="0"/>
                <a:cs typeface="Times New Roman" panose="02020603050405020304" pitchFamily="18" charset="0"/>
              </a:rPr>
              <a:t>cidade é um meio onde os sujeitos que trocam relações se expressam constantemente, seja no âmbito público ou privado.</a:t>
            </a:r>
          </a:p>
          <a:p>
            <a:pPr marL="0" indent="0" algn="just">
              <a:buNone/>
            </a:pPr>
            <a:r>
              <a:rPr lang="pt-BR" sz="3200" dirty="0">
                <a:latin typeface="Times New Roman" panose="02020603050405020304" pitchFamily="18" charset="0"/>
                <a:cs typeface="Times New Roman" panose="02020603050405020304" pitchFamily="18" charset="0"/>
              </a:rPr>
              <a:t>	Entretanto, o </a:t>
            </a:r>
            <a:r>
              <a:rPr lang="pt-BR" sz="3200" dirty="0" err="1">
                <a:latin typeface="Times New Roman" panose="02020603050405020304" pitchFamily="18" charset="0"/>
                <a:cs typeface="Times New Roman" panose="02020603050405020304" pitchFamily="18" charset="0"/>
              </a:rPr>
              <a:t>cercamento</a:t>
            </a:r>
            <a:r>
              <a:rPr lang="pt-BR" sz="3200" dirty="0">
                <a:latin typeface="Times New Roman" panose="02020603050405020304" pitchFamily="18" charset="0"/>
                <a:cs typeface="Times New Roman" panose="02020603050405020304" pitchFamily="18" charset="0"/>
              </a:rPr>
              <a:t> e extremo </a:t>
            </a:r>
            <a:r>
              <a:rPr lang="pt-BR" sz="3200" b="1" dirty="0">
                <a:latin typeface="Times New Roman" panose="02020603050405020304" pitchFamily="18" charset="0"/>
                <a:cs typeface="Times New Roman" panose="02020603050405020304" pitchFamily="18" charset="0"/>
              </a:rPr>
              <a:t>policiamento</a:t>
            </a:r>
            <a:r>
              <a:rPr lang="pt-BR" sz="3200" dirty="0">
                <a:latin typeface="Times New Roman" panose="02020603050405020304" pitchFamily="18" charset="0"/>
                <a:cs typeface="Times New Roman" panose="02020603050405020304" pitchFamily="18" charset="0"/>
              </a:rPr>
              <a:t> do espaço público que diz respeito ao </a:t>
            </a:r>
            <a:r>
              <a:rPr lang="pt-BR" sz="3200" dirty="0" smtClean="0">
                <a:latin typeface="Times New Roman" panose="02020603050405020304" pitchFamily="18" charset="0"/>
                <a:cs typeface="Times New Roman" panose="02020603050405020304" pitchFamily="18" charset="0"/>
              </a:rPr>
              <a:t>lazer </a:t>
            </a:r>
            <a:r>
              <a:rPr lang="pt-BR" sz="3200" dirty="0">
                <a:latin typeface="Times New Roman" panose="02020603050405020304" pitchFamily="18" charset="0"/>
                <a:cs typeface="Times New Roman" panose="02020603050405020304" pitchFamily="18" charset="0"/>
              </a:rPr>
              <a:t>(praças e bosques) são dia e noite tuteladas pelos aparatos repressivos do estado que controlam, de certa forma, a movimentação de pessoas que circulam nesses lugares</a:t>
            </a:r>
            <a:r>
              <a:rPr lang="pt-BR" sz="3200" dirty="0" smtClean="0">
                <a:latin typeface="Times New Roman" panose="02020603050405020304" pitchFamily="18" charset="0"/>
                <a:cs typeface="Times New Roman" panose="02020603050405020304" pitchFamily="18" charset="0"/>
              </a:rPr>
              <a:t>.</a:t>
            </a:r>
            <a:endParaRPr lang="pt-BR" sz="3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64645808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785786" y="785794"/>
            <a:ext cx="7429552" cy="5429288"/>
          </a:xfrm>
        </p:spPr>
        <p:txBody>
          <a:bodyPr>
            <a:normAutofit fontScale="85000" lnSpcReduction="20000"/>
          </a:bodyPr>
          <a:lstStyle/>
          <a:p>
            <a:pPr algn="just">
              <a:buNone/>
            </a:pPr>
            <a:r>
              <a:rPr lang="pt-BR" dirty="0" smtClean="0">
                <a:latin typeface="Times New Roman" panose="02020603050405020304" pitchFamily="18" charset="0"/>
                <a:cs typeface="Times New Roman" panose="02020603050405020304" pitchFamily="18" charset="0"/>
              </a:rPr>
              <a:t>	</a:t>
            </a:r>
            <a:r>
              <a:rPr lang="pt-BR" sz="3900" dirty="0" smtClean="0">
                <a:latin typeface="Times New Roman" panose="02020603050405020304" pitchFamily="18" charset="0"/>
                <a:cs typeface="Times New Roman" panose="02020603050405020304" pitchFamily="18" charset="0"/>
              </a:rPr>
              <a:t>	Desta forma exclui essas “camadas perigosas da sociedade” (discursos das elites) que é a camada mais pobre, deste dito espaço público, que deveria ser destinado a recreação cultural e de lazer dessas pessoas, da classe trabalhadora.”</a:t>
            </a:r>
          </a:p>
          <a:p>
            <a:pPr algn="just">
              <a:buNone/>
            </a:pPr>
            <a:r>
              <a:rPr lang="pt-BR" sz="3900" dirty="0" smtClean="0">
                <a:latin typeface="Times New Roman" panose="02020603050405020304" pitchFamily="18" charset="0"/>
                <a:cs typeface="Times New Roman" panose="02020603050405020304" pitchFamily="18" charset="0"/>
              </a:rPr>
              <a:t>		As medidas adotadas pelo prefeito João Doria e as ações por parte da Secretaria de Segurança Pública de São Paulo, nos fazem perceber o quão desastroso e fracassado foi o projeto de “limpeza urbana” na </a:t>
            </a:r>
            <a:r>
              <a:rPr lang="pt-BR" sz="3900" dirty="0" err="1" smtClean="0">
                <a:latin typeface="Times New Roman" panose="02020603050405020304" pitchFamily="18" charset="0"/>
                <a:cs typeface="Times New Roman" panose="02020603050405020304" pitchFamily="18" charset="0"/>
              </a:rPr>
              <a:t>Cracolândia</a:t>
            </a:r>
            <a:r>
              <a:rPr lang="pt-BR" sz="3900" dirty="0" smtClean="0">
                <a:latin typeface="Times New Roman" panose="02020603050405020304" pitchFamily="18" charset="0"/>
                <a:cs typeface="Times New Roman" panose="02020603050405020304" pitchFamily="18" charset="0"/>
              </a:rPr>
              <a:t>.</a:t>
            </a:r>
          </a:p>
          <a:p>
            <a:endParaRPr lang="pt-BR"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827584" y="620688"/>
            <a:ext cx="7488831" cy="864096"/>
          </a:xfrm>
        </p:spPr>
        <p:txBody>
          <a:bodyPr>
            <a:noAutofit/>
          </a:bodyPr>
          <a:lstStyle/>
          <a:p>
            <a:pPr algn="just"/>
            <a:r>
              <a:rPr lang="pt-BR" sz="1700" dirty="0" smtClean="0">
                <a:latin typeface="+mn-lt"/>
              </a:rPr>
              <a:t>	</a:t>
            </a:r>
            <a:endParaRPr lang="pt-BR" sz="1700" dirty="0">
              <a:latin typeface="Times New Roman" panose="02020603050405020304" pitchFamily="18" charset="0"/>
              <a:cs typeface="Times New Roman" panose="02020603050405020304" pitchFamily="18" charset="0"/>
            </a:endParaRPr>
          </a:p>
        </p:txBody>
      </p:sp>
      <p:sp>
        <p:nvSpPr>
          <p:cNvPr id="3" name="Espaço Reservado para Conteúdo 2"/>
          <p:cNvSpPr>
            <a:spLocks noGrp="1"/>
          </p:cNvSpPr>
          <p:nvPr>
            <p:ph idx="1"/>
          </p:nvPr>
        </p:nvSpPr>
        <p:spPr>
          <a:xfrm>
            <a:off x="827584" y="571480"/>
            <a:ext cx="7602068" cy="2214578"/>
          </a:xfrm>
        </p:spPr>
        <p:txBody>
          <a:bodyPr>
            <a:noAutofit/>
          </a:bodyPr>
          <a:lstStyle/>
          <a:p>
            <a:pPr marL="0" indent="0" algn="just">
              <a:buNone/>
            </a:pPr>
            <a:r>
              <a:rPr lang="pt-BR" dirty="0" smtClean="0"/>
              <a:t>	</a:t>
            </a:r>
            <a:r>
              <a:rPr lang="pt-BR" dirty="0" smtClean="0">
                <a:latin typeface="Times New Roman" panose="02020603050405020304" pitchFamily="18" charset="0"/>
                <a:cs typeface="Times New Roman" panose="02020603050405020304" pitchFamily="18" charset="0"/>
              </a:rPr>
              <a:t>As </a:t>
            </a:r>
            <a:r>
              <a:rPr lang="pt-BR" dirty="0">
                <a:latin typeface="Times New Roman" panose="02020603050405020304" pitchFamily="18" charset="0"/>
                <a:cs typeface="Times New Roman" panose="02020603050405020304" pitchFamily="18" charset="0"/>
              </a:rPr>
              <a:t>ações de limpezas são </a:t>
            </a:r>
            <a:r>
              <a:rPr lang="pt-BR" dirty="0" smtClean="0">
                <a:latin typeface="Times New Roman" panose="02020603050405020304" pitchFamily="18" charset="0"/>
                <a:cs typeface="Times New Roman" panose="02020603050405020304" pitchFamily="18" charset="0"/>
              </a:rPr>
              <a:t>inúteis. Essas </a:t>
            </a:r>
            <a:r>
              <a:rPr lang="pt-BR" dirty="0">
                <a:latin typeface="Times New Roman" panose="02020603050405020304" pitchFamily="18" charset="0"/>
                <a:cs typeface="Times New Roman" panose="02020603050405020304" pitchFamily="18" charset="0"/>
              </a:rPr>
              <a:t>ações de forma alguma visam esgotar o problema da </a:t>
            </a:r>
            <a:r>
              <a:rPr lang="pt-BR" dirty="0" err="1">
                <a:latin typeface="Times New Roman" panose="02020603050405020304" pitchFamily="18" charset="0"/>
                <a:cs typeface="Times New Roman" panose="02020603050405020304" pitchFamily="18" charset="0"/>
              </a:rPr>
              <a:t>Cracolândia</a:t>
            </a:r>
            <a:r>
              <a:rPr lang="pt-BR" dirty="0">
                <a:latin typeface="Times New Roman" panose="02020603050405020304" pitchFamily="18" charset="0"/>
                <a:cs typeface="Times New Roman" panose="02020603050405020304" pitchFamily="18" charset="0"/>
              </a:rPr>
              <a:t> e das drogas, mas sim amenizar as impressões das elites acerca da cidade e do “progresso urbano e comercial”, sobretudo quando entendemos estas políticas pela ótica da especulação imobiliária</a:t>
            </a:r>
            <a:r>
              <a:rPr lang="pt-BR" dirty="0" smtClean="0">
                <a:latin typeface="Times New Roman" panose="02020603050405020304" pitchFamily="18" charset="0"/>
                <a:cs typeface="Times New Roman" panose="02020603050405020304" pitchFamily="18" charset="0"/>
              </a:rPr>
              <a:t>.</a:t>
            </a:r>
            <a:endParaRPr lang="pt-BR" dirty="0">
              <a:latin typeface="Times New Roman" panose="02020603050405020304" pitchFamily="18" charset="0"/>
              <a:cs typeface="Times New Roman" panose="02020603050405020304" pitchFamily="18" charset="0"/>
            </a:endParaRPr>
          </a:p>
        </p:txBody>
      </p:sp>
      <p:pic>
        <p:nvPicPr>
          <p:cNvPr id="4" name="Imagem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28794" y="2786058"/>
            <a:ext cx="5663229" cy="3429024"/>
          </a:xfrm>
          <a:prstGeom prst="rect">
            <a:avLst/>
          </a:prstGeom>
        </p:spPr>
      </p:pic>
    </p:spTree>
    <p:extLst>
      <p:ext uri="{BB962C8B-B14F-4D97-AF65-F5344CB8AC3E}">
        <p14:creationId xmlns:p14="http://schemas.microsoft.com/office/powerpoint/2010/main" val="739131013"/>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220858" y="817582"/>
            <a:ext cx="3951542" cy="2683426"/>
          </a:xfrm>
        </p:spPr>
        <p:txBody>
          <a:bodyPr>
            <a:normAutofit/>
          </a:bodyPr>
          <a:lstStyle/>
          <a:p>
            <a:r>
              <a:rPr lang="pt-BR" sz="6600" b="1" dirty="0">
                <a:solidFill>
                  <a:schemeClr val="bg2">
                    <a:lumMod val="50000"/>
                  </a:schemeClr>
                </a:solidFill>
                <a:latin typeface="Times New Roman" panose="02020603050405020304" pitchFamily="18" charset="0"/>
                <a:cs typeface="Times New Roman" panose="02020603050405020304" pitchFamily="18" charset="0"/>
              </a:rPr>
              <a:t>Qual seu vício? </a:t>
            </a:r>
          </a:p>
        </p:txBody>
      </p:sp>
      <p:sp>
        <p:nvSpPr>
          <p:cNvPr id="3" name="Espaço Reservado para Conteúdo 2"/>
          <p:cNvSpPr>
            <a:spLocks noGrp="1"/>
          </p:cNvSpPr>
          <p:nvPr>
            <p:ph idx="1"/>
          </p:nvPr>
        </p:nvSpPr>
        <p:spPr>
          <a:xfrm>
            <a:off x="4220858" y="3929066"/>
            <a:ext cx="3879533" cy="1721994"/>
          </a:xfrm>
        </p:spPr>
        <p:txBody>
          <a:bodyPr>
            <a:normAutofit/>
          </a:bodyPr>
          <a:lstStyle/>
          <a:p>
            <a:pPr marL="0" indent="0" algn="r">
              <a:buNone/>
            </a:pPr>
            <a:r>
              <a:rPr lang="pt-BR" i="1" dirty="0">
                <a:solidFill>
                  <a:schemeClr val="bg2">
                    <a:lumMod val="25000"/>
                  </a:schemeClr>
                </a:solidFill>
                <a:latin typeface="Times New Roman" panose="02020603050405020304" pitchFamily="18" charset="0"/>
                <a:cs typeface="Times New Roman" panose="02020603050405020304" pitchFamily="18" charset="0"/>
              </a:rPr>
              <a:t>Ana Paula </a:t>
            </a:r>
            <a:r>
              <a:rPr lang="pt-BR" i="1" dirty="0" smtClean="0">
                <a:solidFill>
                  <a:schemeClr val="bg2">
                    <a:lumMod val="25000"/>
                  </a:schemeClr>
                </a:solidFill>
                <a:latin typeface="Times New Roman" panose="02020603050405020304" pitchFamily="18" charset="0"/>
                <a:cs typeface="Times New Roman" panose="02020603050405020304" pitchFamily="18" charset="0"/>
              </a:rPr>
              <a:t>Vieira</a:t>
            </a:r>
            <a:endParaRPr lang="pt-BR" dirty="0">
              <a:solidFill>
                <a:schemeClr val="bg2">
                  <a:lumMod val="25000"/>
                </a:schemeClr>
              </a:solidFill>
              <a:latin typeface="Times New Roman" panose="02020603050405020304" pitchFamily="18" charset="0"/>
              <a:cs typeface="Times New Roman" panose="02020603050405020304" pitchFamily="18" charset="0"/>
            </a:endParaRPr>
          </a:p>
          <a:p>
            <a:pPr marL="0" indent="0" algn="r">
              <a:buNone/>
            </a:pPr>
            <a:r>
              <a:rPr lang="pt-BR" i="1" dirty="0">
                <a:solidFill>
                  <a:schemeClr val="bg2">
                    <a:lumMod val="25000"/>
                  </a:schemeClr>
                </a:solidFill>
                <a:latin typeface="Times New Roman" panose="02020603050405020304" pitchFamily="18" charset="0"/>
                <a:cs typeface="Times New Roman" panose="02020603050405020304" pitchFamily="18" charset="0"/>
              </a:rPr>
              <a:t>Carla Leticia </a:t>
            </a:r>
            <a:r>
              <a:rPr lang="pt-BR" i="1" dirty="0" err="1">
                <a:solidFill>
                  <a:schemeClr val="bg2">
                    <a:lumMod val="25000"/>
                  </a:schemeClr>
                </a:solidFill>
                <a:latin typeface="Times New Roman" panose="02020603050405020304" pitchFamily="18" charset="0"/>
                <a:cs typeface="Times New Roman" panose="02020603050405020304" pitchFamily="18" charset="0"/>
              </a:rPr>
              <a:t>Lucion</a:t>
            </a:r>
            <a:r>
              <a:rPr lang="pt-BR" i="1" dirty="0">
                <a:solidFill>
                  <a:schemeClr val="bg2">
                    <a:lumMod val="25000"/>
                  </a:schemeClr>
                </a:solidFill>
                <a:latin typeface="Times New Roman" panose="02020603050405020304" pitchFamily="18" charset="0"/>
                <a:cs typeface="Times New Roman" panose="02020603050405020304" pitchFamily="18" charset="0"/>
              </a:rPr>
              <a:t> </a:t>
            </a:r>
            <a:r>
              <a:rPr lang="pt-BR" i="1" dirty="0" err="1" smtClean="0">
                <a:solidFill>
                  <a:schemeClr val="bg2">
                    <a:lumMod val="25000"/>
                  </a:schemeClr>
                </a:solidFill>
                <a:latin typeface="Times New Roman" panose="02020603050405020304" pitchFamily="18" charset="0"/>
                <a:cs typeface="Times New Roman" panose="02020603050405020304" pitchFamily="18" charset="0"/>
              </a:rPr>
              <a:t>Freitag</a:t>
            </a:r>
            <a:endParaRPr lang="pt-BR" dirty="0">
              <a:solidFill>
                <a:schemeClr val="bg2">
                  <a:lumMod val="25000"/>
                </a:schemeClr>
              </a:solidFill>
              <a:latin typeface="Times New Roman" panose="02020603050405020304" pitchFamily="18" charset="0"/>
              <a:cs typeface="Times New Roman" panose="02020603050405020304" pitchFamily="18" charset="0"/>
            </a:endParaRPr>
          </a:p>
          <a:p>
            <a:pPr marL="0" indent="0" algn="r">
              <a:buNone/>
            </a:pPr>
            <a:r>
              <a:rPr lang="pt-BR" i="1" dirty="0" err="1">
                <a:solidFill>
                  <a:schemeClr val="bg2">
                    <a:lumMod val="25000"/>
                  </a:schemeClr>
                </a:solidFill>
                <a:latin typeface="Times New Roman" panose="02020603050405020304" pitchFamily="18" charset="0"/>
                <a:cs typeface="Times New Roman" panose="02020603050405020304" pitchFamily="18" charset="0"/>
              </a:rPr>
              <a:t>Thauany</a:t>
            </a:r>
            <a:r>
              <a:rPr lang="pt-BR" i="1" dirty="0">
                <a:solidFill>
                  <a:schemeClr val="bg2">
                    <a:lumMod val="25000"/>
                  </a:schemeClr>
                </a:solidFill>
                <a:latin typeface="Times New Roman" panose="02020603050405020304" pitchFamily="18" charset="0"/>
                <a:cs typeface="Times New Roman" panose="02020603050405020304" pitchFamily="18" charset="0"/>
              </a:rPr>
              <a:t> </a:t>
            </a:r>
            <a:r>
              <a:rPr lang="pt-BR" i="1" dirty="0" err="1" smtClean="0">
                <a:solidFill>
                  <a:schemeClr val="bg2">
                    <a:lumMod val="25000"/>
                  </a:schemeClr>
                </a:solidFill>
                <a:latin typeface="Times New Roman" panose="02020603050405020304" pitchFamily="18" charset="0"/>
                <a:cs typeface="Times New Roman" panose="02020603050405020304" pitchFamily="18" charset="0"/>
              </a:rPr>
              <a:t>Pazotto</a:t>
            </a:r>
            <a:endParaRPr lang="pt-BR" dirty="0">
              <a:solidFill>
                <a:schemeClr val="bg2">
                  <a:lumMod val="25000"/>
                </a:schemeClr>
              </a:solidFill>
              <a:latin typeface="Times New Roman" panose="02020603050405020304" pitchFamily="18" charset="0"/>
              <a:cs typeface="Times New Roman" panose="02020603050405020304" pitchFamily="18" charset="0"/>
            </a:endParaRPr>
          </a:p>
          <a:p>
            <a:pPr algn="r"/>
            <a:endParaRPr lang="pt-BR" dirty="0">
              <a:latin typeface="Times New Roman" panose="02020603050405020304" pitchFamily="18" charset="0"/>
              <a:cs typeface="Times New Roman" panose="02020603050405020304" pitchFamily="18" charset="0"/>
            </a:endParaRPr>
          </a:p>
        </p:txBody>
      </p:sp>
      <p:pic>
        <p:nvPicPr>
          <p:cNvPr id="4" name="Imagem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58368" y="782278"/>
            <a:ext cx="2692371" cy="1712830"/>
          </a:xfrm>
          <a:prstGeom prst="rect">
            <a:avLst/>
          </a:prstGeom>
        </p:spPr>
      </p:pic>
      <p:pic>
        <p:nvPicPr>
          <p:cNvPr id="5" name="Imagem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368" y="4506908"/>
            <a:ext cx="2692371" cy="1549874"/>
          </a:xfrm>
          <a:prstGeom prst="rect">
            <a:avLst/>
          </a:prstGeom>
        </p:spPr>
      </p:pic>
      <p:pic>
        <p:nvPicPr>
          <p:cNvPr id="7" name="Imagem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22994" y="2603917"/>
            <a:ext cx="2563117" cy="1794182"/>
          </a:xfrm>
          <a:prstGeom prst="rect">
            <a:avLst/>
          </a:prstGeom>
        </p:spPr>
      </p:pic>
    </p:spTree>
    <p:extLst>
      <p:ext uri="{BB962C8B-B14F-4D97-AF65-F5344CB8AC3E}">
        <p14:creationId xmlns:p14="http://schemas.microsoft.com/office/powerpoint/2010/main" val="406780471"/>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095023" y="817582"/>
            <a:ext cx="7191753" cy="1202485"/>
          </a:xfrm>
        </p:spPr>
        <p:txBody>
          <a:bodyPr/>
          <a:lstStyle/>
          <a:p>
            <a:r>
              <a:rPr lang="pt-BR" b="1" dirty="0" smtClean="0">
                <a:latin typeface="Times New Roman" panose="02020603050405020304" pitchFamily="18" charset="0"/>
                <a:cs typeface="Times New Roman" panose="02020603050405020304" pitchFamily="18" charset="0"/>
              </a:rPr>
              <a:t>O que caracteriza um vício?</a:t>
            </a:r>
            <a:endParaRPr lang="pt-BR" b="1" dirty="0">
              <a:latin typeface="Times New Roman" panose="02020603050405020304" pitchFamily="18" charset="0"/>
              <a:cs typeface="Times New Roman" panose="02020603050405020304" pitchFamily="18" charset="0"/>
            </a:endParaRPr>
          </a:p>
        </p:txBody>
      </p:sp>
      <p:sp>
        <p:nvSpPr>
          <p:cNvPr id="3" name="Espaço Reservado para Conteúdo 2"/>
          <p:cNvSpPr>
            <a:spLocks noGrp="1"/>
          </p:cNvSpPr>
          <p:nvPr>
            <p:ph idx="1"/>
          </p:nvPr>
        </p:nvSpPr>
        <p:spPr>
          <a:xfrm>
            <a:off x="1000100" y="2119256"/>
            <a:ext cx="6929486" cy="3810073"/>
          </a:xfrm>
        </p:spPr>
        <p:txBody>
          <a:bodyPr>
            <a:normAutofit lnSpcReduction="10000"/>
          </a:bodyPr>
          <a:lstStyle/>
          <a:p>
            <a:pPr algn="just">
              <a:buNone/>
            </a:pPr>
            <a:r>
              <a:rPr lang="pt-BR" dirty="0" smtClean="0">
                <a:latin typeface="Times New Roman" panose="02020603050405020304" pitchFamily="18" charset="0"/>
                <a:cs typeface="Times New Roman" panose="02020603050405020304" pitchFamily="18" charset="0"/>
              </a:rPr>
              <a:t>		</a:t>
            </a:r>
            <a:r>
              <a:rPr lang="pt-BR" sz="3600" dirty="0" smtClean="0">
                <a:latin typeface="Times New Roman" panose="02020603050405020304" pitchFamily="18" charset="0"/>
                <a:cs typeface="Times New Roman" panose="02020603050405020304" pitchFamily="18" charset="0"/>
              </a:rPr>
              <a:t>O </a:t>
            </a:r>
            <a:r>
              <a:rPr lang="pt-BR" sz="3600" dirty="0">
                <a:latin typeface="Times New Roman" panose="02020603050405020304" pitchFamily="18" charset="0"/>
                <a:cs typeface="Times New Roman" panose="02020603050405020304" pitchFamily="18" charset="0"/>
              </a:rPr>
              <a:t>vício pode ser compreendido como uma condição crônica, na qual o sujeito busca compulsivamente determinado hábito que lhe traz prazer momentâneo, mas que a longo prazo pode o prejudicar</a:t>
            </a:r>
            <a:r>
              <a:rPr lang="pt-BR" sz="3600" dirty="0" smtClean="0">
                <a:latin typeface="Times New Roman" panose="02020603050405020304" pitchFamily="18" charset="0"/>
                <a:cs typeface="Times New Roman" panose="02020603050405020304" pitchFamily="18" charset="0"/>
              </a:rPr>
              <a:t>.</a:t>
            </a:r>
            <a:endParaRPr lang="pt-BR" sz="2800" dirty="0" smtClean="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188804315"/>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tângulo 3"/>
          <p:cNvSpPr/>
          <p:nvPr/>
        </p:nvSpPr>
        <p:spPr>
          <a:xfrm>
            <a:off x="1000100" y="1714488"/>
            <a:ext cx="7072362" cy="3416320"/>
          </a:xfrm>
          <a:prstGeom prst="rect">
            <a:avLst/>
          </a:prstGeom>
        </p:spPr>
        <p:txBody>
          <a:bodyPr wrap="square">
            <a:spAutoFit/>
          </a:bodyPr>
          <a:lstStyle/>
          <a:p>
            <a:pPr algn="just"/>
            <a:r>
              <a:rPr lang="pt-BR" dirty="0" smtClean="0">
                <a:latin typeface="Times New Roman" panose="02020603050405020304" pitchFamily="18" charset="0"/>
                <a:cs typeface="Times New Roman" panose="02020603050405020304" pitchFamily="18" charset="0"/>
              </a:rPr>
              <a:t>	</a:t>
            </a:r>
            <a:r>
              <a:rPr lang="pt-BR" sz="3600" dirty="0" smtClean="0">
                <a:latin typeface="Times New Roman" panose="02020603050405020304" pitchFamily="18" charset="0"/>
                <a:cs typeface="Times New Roman" panose="02020603050405020304" pitchFamily="18" charset="0"/>
              </a:rPr>
              <a:t>Do ponto de vista psicológico, o vício é um mecanismo de fuga emocional para buscar prazer e esquecer a dor, sendo que o que lhe diferencia de um ato comum é o seu </a:t>
            </a:r>
            <a:r>
              <a:rPr lang="pt-BR" sz="3600" b="1" dirty="0" smtClean="0">
                <a:latin typeface="Times New Roman" panose="02020603050405020304" pitchFamily="18" charset="0"/>
                <a:cs typeface="Times New Roman" panose="02020603050405020304" pitchFamily="18" charset="0"/>
              </a:rPr>
              <a:t>potencial prejudicial</a:t>
            </a:r>
            <a:r>
              <a:rPr lang="pt-BR" sz="3600" dirty="0" smtClean="0">
                <a:latin typeface="Times New Roman" panose="02020603050405020304" pitchFamily="18" charset="0"/>
                <a:cs typeface="Times New Roman" panose="02020603050405020304" pitchFamily="18" charset="0"/>
              </a:rPr>
              <a:t>. </a:t>
            </a:r>
            <a:endParaRPr lang="pt-BR" sz="3200" dirty="0">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pt-BR" dirty="0" smtClean="0">
                <a:latin typeface="Times New Roman" panose="02020603050405020304" pitchFamily="18" charset="0"/>
                <a:cs typeface="Times New Roman" panose="02020603050405020304" pitchFamily="18" charset="0"/>
              </a:rPr>
              <a:t>Hábitos comuns podem se tornar viciosos, como por exemplo:</a:t>
            </a:r>
            <a:endParaRPr lang="pt-BR" dirty="0">
              <a:latin typeface="Times New Roman" panose="02020603050405020304" pitchFamily="18" charset="0"/>
              <a:cs typeface="Times New Roman" panose="02020603050405020304" pitchFamily="18" charset="0"/>
            </a:endParaRPr>
          </a:p>
        </p:txBody>
      </p:sp>
      <p:sp>
        <p:nvSpPr>
          <p:cNvPr id="3" name="Espaço Reservado para Conteúdo 2"/>
          <p:cNvSpPr>
            <a:spLocks noGrp="1"/>
          </p:cNvSpPr>
          <p:nvPr>
            <p:ph idx="1"/>
          </p:nvPr>
        </p:nvSpPr>
        <p:spPr/>
        <p:txBody>
          <a:bodyPr>
            <a:normAutofit/>
          </a:bodyPr>
          <a:lstStyle/>
          <a:p>
            <a:r>
              <a:rPr lang="pt-BR" sz="2800" dirty="0" smtClean="0">
                <a:latin typeface="Times New Roman" panose="02020603050405020304" pitchFamily="18" charset="0"/>
                <a:cs typeface="Times New Roman" panose="02020603050405020304" pitchFamily="18" charset="0"/>
              </a:rPr>
              <a:t>Se alimentar</a:t>
            </a:r>
          </a:p>
          <a:p>
            <a:r>
              <a:rPr lang="pt-BR" sz="2800" dirty="0" smtClean="0">
                <a:latin typeface="Times New Roman" panose="02020603050405020304" pitchFamily="18" charset="0"/>
                <a:cs typeface="Times New Roman" panose="02020603050405020304" pitchFamily="18" charset="0"/>
              </a:rPr>
              <a:t>Exercícios físicos</a:t>
            </a:r>
          </a:p>
          <a:p>
            <a:r>
              <a:rPr lang="pt-BR" sz="2800" dirty="0" smtClean="0">
                <a:latin typeface="Times New Roman" panose="02020603050405020304" pitchFamily="18" charset="0"/>
                <a:cs typeface="Times New Roman" panose="02020603050405020304" pitchFamily="18" charset="0"/>
              </a:rPr>
              <a:t>Cigarros</a:t>
            </a:r>
          </a:p>
          <a:p>
            <a:r>
              <a:rPr lang="pt-BR" sz="2800" dirty="0" smtClean="0">
                <a:latin typeface="Times New Roman" panose="02020603050405020304" pitchFamily="18" charset="0"/>
                <a:cs typeface="Times New Roman" panose="02020603050405020304" pitchFamily="18" charset="0"/>
              </a:rPr>
              <a:t>Consumir</a:t>
            </a:r>
          </a:p>
          <a:p>
            <a:r>
              <a:rPr lang="pt-BR" sz="2800" dirty="0" smtClean="0">
                <a:latin typeface="Times New Roman" panose="02020603050405020304" pitchFamily="18" charset="0"/>
                <a:cs typeface="Times New Roman" panose="02020603050405020304" pitchFamily="18" charset="0"/>
              </a:rPr>
              <a:t>Bebidas alcoólicas</a:t>
            </a:r>
          </a:p>
          <a:p>
            <a:r>
              <a:rPr lang="pt-BR" sz="2800" dirty="0" smtClean="0">
                <a:latin typeface="Times New Roman" panose="02020603050405020304" pitchFamily="18" charset="0"/>
                <a:cs typeface="Times New Roman" panose="02020603050405020304" pitchFamily="18" charset="0"/>
              </a:rPr>
              <a:t>Drogas ilícitas</a:t>
            </a:r>
          </a:p>
          <a:p>
            <a:r>
              <a:rPr lang="pt-BR" sz="2800" dirty="0" smtClean="0">
                <a:latin typeface="Times New Roman" panose="02020603050405020304" pitchFamily="18" charset="0"/>
                <a:cs typeface="Times New Roman" panose="02020603050405020304" pitchFamily="18" charset="0"/>
              </a:rPr>
              <a:t>Uso do celular</a:t>
            </a:r>
          </a:p>
          <a:p>
            <a:pPr marL="0" indent="0">
              <a:buNone/>
            </a:pPr>
            <a:endParaRPr lang="pt-BR" sz="2800" dirty="0" smtClean="0">
              <a:latin typeface="Times New Roman" panose="02020603050405020304" pitchFamily="18" charset="0"/>
              <a:cs typeface="Times New Roman" panose="02020603050405020304" pitchFamily="18" charset="0"/>
            </a:endParaRPr>
          </a:p>
          <a:p>
            <a:pPr marL="0" indent="0">
              <a:buNone/>
            </a:pPr>
            <a:endParaRPr lang="pt-BR"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235697379"/>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095019" y="474567"/>
            <a:ext cx="6965245" cy="936105"/>
          </a:xfrm>
        </p:spPr>
        <p:txBody>
          <a:bodyPr>
            <a:normAutofit/>
          </a:bodyPr>
          <a:lstStyle/>
          <a:p>
            <a:r>
              <a:rPr lang="pt-BR" sz="4000" b="1" dirty="0" smtClean="0">
                <a:latin typeface="Times New Roman" panose="02020603050405020304" pitchFamily="18" charset="0"/>
                <a:cs typeface="Times New Roman" panose="02020603050405020304" pitchFamily="18" charset="0"/>
              </a:rPr>
              <a:t>Os setores midiáticos</a:t>
            </a:r>
            <a:endParaRPr lang="pt-BR" sz="4000" b="1" dirty="0">
              <a:latin typeface="Times New Roman" panose="02020603050405020304" pitchFamily="18" charset="0"/>
              <a:cs typeface="Times New Roman" panose="02020603050405020304" pitchFamily="18" charset="0"/>
            </a:endParaRPr>
          </a:p>
        </p:txBody>
      </p:sp>
      <p:sp>
        <p:nvSpPr>
          <p:cNvPr id="3" name="Espaço Reservado para Conteúdo 2"/>
          <p:cNvSpPr>
            <a:spLocks noGrp="1"/>
          </p:cNvSpPr>
          <p:nvPr>
            <p:ph idx="1"/>
          </p:nvPr>
        </p:nvSpPr>
        <p:spPr>
          <a:xfrm>
            <a:off x="785786" y="1305816"/>
            <a:ext cx="7572428" cy="1408804"/>
          </a:xfrm>
        </p:spPr>
        <p:txBody>
          <a:bodyPr>
            <a:normAutofit/>
          </a:bodyPr>
          <a:lstStyle/>
          <a:p>
            <a:pPr algn="ctr">
              <a:buNone/>
            </a:pPr>
            <a:r>
              <a:rPr lang="pt-BR" sz="4000" dirty="0" smtClean="0">
                <a:latin typeface="Times New Roman" panose="02020603050405020304" pitchFamily="18" charset="0"/>
                <a:cs typeface="Times New Roman" panose="02020603050405020304" pitchFamily="18" charset="0"/>
              </a:rPr>
              <a:t>Como a mídia pode influenciar nas relações viciosas? </a:t>
            </a:r>
          </a:p>
          <a:p>
            <a:pPr algn="just"/>
            <a:endParaRPr lang="pt-BR" sz="2800" dirty="0">
              <a:latin typeface="Times New Roman" panose="02020603050405020304" pitchFamily="18" charset="0"/>
              <a:cs typeface="Times New Roman" panose="02020603050405020304" pitchFamily="18" charset="0"/>
            </a:endParaRPr>
          </a:p>
        </p:txBody>
      </p:sp>
      <p:pic>
        <p:nvPicPr>
          <p:cNvPr id="5" name="Espaço Reservado para Conteúdo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28794" y="2786058"/>
            <a:ext cx="5095705" cy="3441256"/>
          </a:xfrm>
          <a:prstGeom prst="rect">
            <a:avLst/>
          </a:prstGeom>
        </p:spPr>
      </p:pic>
    </p:spTree>
    <p:extLst>
      <p:ext uri="{BB962C8B-B14F-4D97-AF65-F5344CB8AC3E}">
        <p14:creationId xmlns:p14="http://schemas.microsoft.com/office/powerpoint/2010/main" val="2995644909"/>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071538" y="642918"/>
            <a:ext cx="6965245" cy="1202485"/>
          </a:xfrm>
        </p:spPr>
        <p:txBody>
          <a:bodyPr>
            <a:normAutofit fontScale="90000"/>
          </a:bodyPr>
          <a:lstStyle/>
          <a:p>
            <a:r>
              <a:rPr lang="pt-BR" b="1" dirty="0" smtClean="0"/>
              <a:t>Vamos mudar esse cenário?</a:t>
            </a:r>
            <a:endParaRPr lang="pt-BR" b="1" dirty="0"/>
          </a:p>
        </p:txBody>
      </p:sp>
      <p:pic>
        <p:nvPicPr>
          <p:cNvPr id="7" name="Espaço Reservado para Conteúdo 6"/>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899592" y="1844824"/>
            <a:ext cx="3151470" cy="2058961"/>
          </a:xfrm>
        </p:spPr>
      </p:pic>
      <p:pic>
        <p:nvPicPr>
          <p:cNvPr id="9" name="Imagem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283967" y="1844824"/>
            <a:ext cx="3818169" cy="2737678"/>
          </a:xfrm>
          <a:prstGeom prst="rect">
            <a:avLst/>
          </a:prstGeom>
        </p:spPr>
      </p:pic>
      <p:pic>
        <p:nvPicPr>
          <p:cNvPr id="10" name="Imagem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860032" y="4668553"/>
            <a:ext cx="2832418" cy="1504967"/>
          </a:xfrm>
          <a:prstGeom prst="rect">
            <a:avLst/>
          </a:prstGeom>
        </p:spPr>
      </p:pic>
      <p:pic>
        <p:nvPicPr>
          <p:cNvPr id="11" name="Imagem 1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27584" y="3937340"/>
            <a:ext cx="1483365" cy="2225047"/>
          </a:xfrm>
          <a:prstGeom prst="rect">
            <a:avLst/>
          </a:prstGeom>
        </p:spPr>
      </p:pic>
      <p:pic>
        <p:nvPicPr>
          <p:cNvPr id="3" name="Imagem 2"/>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396410" y="3989200"/>
            <a:ext cx="1802096" cy="2121325"/>
          </a:xfrm>
          <a:prstGeom prst="rect">
            <a:avLst/>
          </a:prstGeom>
        </p:spPr>
      </p:pic>
    </p:spTree>
    <p:extLst>
      <p:ext uri="{BB962C8B-B14F-4D97-AF65-F5344CB8AC3E}">
        <p14:creationId xmlns:p14="http://schemas.microsoft.com/office/powerpoint/2010/main" val="3481100522"/>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ixaDeTexto 1"/>
          <p:cNvSpPr txBox="1"/>
          <p:nvPr/>
        </p:nvSpPr>
        <p:spPr>
          <a:xfrm>
            <a:off x="971600" y="908720"/>
            <a:ext cx="7358114" cy="5324535"/>
          </a:xfrm>
          <a:prstGeom prst="rect">
            <a:avLst/>
          </a:prstGeom>
          <a:noFill/>
        </p:spPr>
        <p:txBody>
          <a:bodyPr wrap="square" rtlCol="0">
            <a:spAutoFit/>
          </a:bodyPr>
          <a:lstStyle/>
          <a:p>
            <a:r>
              <a:rPr lang="pt-BR" sz="1400" dirty="0" smtClean="0"/>
              <a:t>Sites consultados:</a:t>
            </a:r>
          </a:p>
          <a:p>
            <a:r>
              <a:rPr lang="pt-BR" sz="1400" dirty="0" smtClean="0"/>
              <a:t>IMAGENS: </a:t>
            </a:r>
            <a:r>
              <a:rPr lang="pt-BR" sz="1400" dirty="0" smtClean="0">
                <a:solidFill>
                  <a:schemeClr val="bg2">
                    <a:lumMod val="50000"/>
                  </a:schemeClr>
                </a:solidFill>
              </a:rPr>
              <a:t>(só projeto e sobre </a:t>
            </a:r>
            <a:r>
              <a:rPr lang="pt-BR" sz="1400" dirty="0" err="1" smtClean="0">
                <a:solidFill>
                  <a:schemeClr val="bg2">
                    <a:lumMod val="50000"/>
                  </a:schemeClr>
                </a:solidFill>
              </a:rPr>
              <a:t>vicios</a:t>
            </a:r>
            <a:r>
              <a:rPr lang="pt-BR" sz="1400" dirty="0" smtClean="0">
                <a:solidFill>
                  <a:schemeClr val="bg2">
                    <a:lumMod val="50000"/>
                  </a:schemeClr>
                </a:solidFill>
              </a:rPr>
              <a:t>, pegar restante)</a:t>
            </a:r>
          </a:p>
          <a:p>
            <a:r>
              <a:rPr lang="pt-BR" sz="1400" dirty="0" smtClean="0">
                <a:hlinkClick r:id="rId2"/>
              </a:rPr>
              <a:t>http://www.viomundo.com.br/denuncias/joao-sette-whitaker-as-acoes-na-cracolandia-como-cortina-de-fumaca.html</a:t>
            </a:r>
            <a:r>
              <a:rPr lang="pt-BR" sz="1400" dirty="0" smtClean="0"/>
              <a:t>  </a:t>
            </a:r>
          </a:p>
          <a:p>
            <a:r>
              <a:rPr lang="pt-BR" sz="1400" dirty="0" smtClean="0"/>
              <a:t>http://adsoftheworld.com/media/print/food_monster</a:t>
            </a:r>
          </a:p>
          <a:p>
            <a:r>
              <a:rPr lang="pt-BR" sz="1400" dirty="0" smtClean="0"/>
              <a:t>https://healthyliveblog.wordpress.com/2012/10/17/tasvir/</a:t>
            </a:r>
          </a:p>
          <a:p>
            <a:r>
              <a:rPr lang="pt-BR" sz="1400" dirty="0" smtClean="0"/>
              <a:t>http://www.psicosmica.com/2012/04/oneomania-doenca-do-consumismo.html</a:t>
            </a:r>
          </a:p>
          <a:p>
            <a:r>
              <a:rPr lang="pt-BR" sz="1400" dirty="0" smtClean="0"/>
              <a:t>https://laboratoriofilosofico.wordpress.com/2016/02/28/consumir-o-consumismo-que-nos-consome/</a:t>
            </a:r>
          </a:p>
          <a:p>
            <a:r>
              <a:rPr lang="pt-BR" sz="1400" dirty="0" smtClean="0">
                <a:hlinkClick r:id="rId3"/>
              </a:rPr>
              <a:t>https://i.pinimg.com/originals/2d/29/0c/2d290ce457aaa8125e475388d2d8f28c.jpg</a:t>
            </a:r>
            <a:endParaRPr lang="pt-BR" sz="1400" dirty="0" smtClean="0"/>
          </a:p>
          <a:p>
            <a:r>
              <a:rPr lang="pt-BR" sz="1400" dirty="0" smtClean="0"/>
              <a:t>http://universalismocristico.com.br/wp-content/uploads/2016/09/Consumismo-600x392.png https://internet11planet.files.wordpress.com/2014/12/d8a7d8afd985d8a7d986-d8a7d984d8a7d986d8aad8b1d986d8aa-d988d8a7d984d983d985d8a8d98ad988d8aad8b1-560x308.jpg</a:t>
            </a:r>
          </a:p>
          <a:p>
            <a:r>
              <a:rPr lang="pt-BR" sz="1400" dirty="0" smtClean="0">
                <a:hlinkClick r:id="rId4"/>
              </a:rPr>
              <a:t>https://tiagoalbinoartist.files.wordpress.com/2014/02/20140227_2133531.jpg</a:t>
            </a:r>
            <a:endParaRPr lang="pt-BR" sz="1400" dirty="0" smtClean="0"/>
          </a:p>
          <a:p>
            <a:r>
              <a:rPr lang="pt-BR" sz="1400" dirty="0"/>
              <a:t>https://catracalivre.com.br/geral/cidadania/indicacao/predio-usa-agua-para-afastar-moradores-de-rua-e-levanta-polemica/</a:t>
            </a:r>
            <a:endParaRPr lang="pt-BR" sz="1400" dirty="0" smtClean="0"/>
          </a:p>
          <a:p>
            <a:r>
              <a:rPr lang="pt-BR" sz="1400" dirty="0">
                <a:hlinkClick r:id="rId5"/>
              </a:rPr>
              <a:t>http://www.vistadireita.com.br/blog/explicando-acao-na-cracolandia</a:t>
            </a:r>
            <a:r>
              <a:rPr lang="pt-BR" sz="1400" dirty="0" smtClean="0">
                <a:hlinkClick r:id="rId5"/>
              </a:rPr>
              <a:t>/</a:t>
            </a:r>
            <a:endParaRPr lang="pt-BR" sz="1400" dirty="0" smtClean="0"/>
          </a:p>
          <a:p>
            <a:r>
              <a:rPr lang="pt-BR" sz="1400" dirty="0">
                <a:hlinkClick r:id="rId6"/>
              </a:rPr>
              <a:t>https://</a:t>
            </a:r>
            <a:r>
              <a:rPr lang="pt-BR" sz="1400" dirty="0" smtClean="0">
                <a:hlinkClick r:id="rId6"/>
              </a:rPr>
              <a:t>pt.slideshare.net/shoujofan/repblica-velha-18891930-44305922</a:t>
            </a:r>
            <a:r>
              <a:rPr lang="pt-BR" sz="1400" dirty="0">
                <a:hlinkClick r:id="rId6"/>
              </a:rPr>
              <a:t>https://poavive.wordpress.com/2011/01/21/a-preocupacao-com-a-copa-de-2014</a:t>
            </a:r>
            <a:r>
              <a:rPr lang="pt-BR" sz="1400" dirty="0" smtClean="0">
                <a:hlinkClick r:id="rId6"/>
              </a:rPr>
              <a:t>/</a:t>
            </a:r>
            <a:endParaRPr lang="pt-BR" sz="1400" dirty="0" smtClean="0"/>
          </a:p>
          <a:p>
            <a:r>
              <a:rPr lang="pt-BR" sz="1400" dirty="0"/>
              <a:t>http://infograficos.estadao.com.br/especiais/crack/das-fronteiras-do-trafico-internacional-a-rota-caipira.html</a:t>
            </a:r>
            <a:endParaRPr lang="pt-BR" sz="1400" dirty="0" smtClean="0"/>
          </a:p>
          <a:p>
            <a:endParaRPr lang="pt-BR" sz="1400" dirty="0" smtClean="0"/>
          </a:p>
          <a:p>
            <a:endParaRPr lang="pt-BR" dirty="0"/>
          </a:p>
        </p:txBody>
      </p:sp>
    </p:spTree>
    <p:extLst>
      <p:ext uri="{BB962C8B-B14F-4D97-AF65-F5344CB8AC3E}">
        <p14:creationId xmlns:p14="http://schemas.microsoft.com/office/powerpoint/2010/main" val="1990325172"/>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095023" y="620689"/>
            <a:ext cx="6965245" cy="1152127"/>
          </a:xfrm>
        </p:spPr>
        <p:txBody>
          <a:bodyPr>
            <a:noAutofit/>
          </a:bodyPr>
          <a:lstStyle/>
          <a:p>
            <a:r>
              <a:rPr lang="pt-BR" sz="3200" dirty="0">
                <a:latin typeface="Times New Roman" panose="02020603050405020304" pitchFamily="18" charset="0"/>
                <a:cs typeface="Times New Roman" panose="02020603050405020304" pitchFamily="18" charset="0"/>
              </a:rPr>
              <a:t>EQUIPE DO OBSERVATÓRIO DO MUNDO </a:t>
            </a:r>
            <a:r>
              <a:rPr lang="pt-BR" sz="3200" dirty="0" smtClean="0">
                <a:latin typeface="Times New Roman" panose="02020603050405020304" pitchFamily="18" charset="0"/>
                <a:cs typeface="Times New Roman" panose="02020603050405020304" pitchFamily="18" charset="0"/>
              </a:rPr>
              <a:t>CONTEMPORÂNEO:</a:t>
            </a:r>
            <a:endParaRPr lang="pt-BR" sz="3200" dirty="0">
              <a:latin typeface="Times New Roman" panose="02020603050405020304" pitchFamily="18" charset="0"/>
              <a:cs typeface="Times New Roman" panose="02020603050405020304" pitchFamily="18" charset="0"/>
            </a:endParaRPr>
          </a:p>
        </p:txBody>
      </p:sp>
      <p:sp>
        <p:nvSpPr>
          <p:cNvPr id="3" name="Espaço Reservado para Conteúdo 2"/>
          <p:cNvSpPr>
            <a:spLocks noGrp="1"/>
          </p:cNvSpPr>
          <p:nvPr>
            <p:ph idx="1"/>
          </p:nvPr>
        </p:nvSpPr>
        <p:spPr>
          <a:xfrm>
            <a:off x="1067976" y="1772816"/>
            <a:ext cx="6965244" cy="4464495"/>
          </a:xfrm>
        </p:spPr>
        <p:txBody>
          <a:bodyPr>
            <a:noAutofit/>
          </a:bodyPr>
          <a:lstStyle/>
          <a:p>
            <a:pPr marL="0" indent="0">
              <a:buNone/>
            </a:pPr>
            <a:r>
              <a:rPr lang="pt-BR" sz="1500" i="1" dirty="0">
                <a:latin typeface="Times New Roman" panose="02020603050405020304" pitchFamily="18" charset="0"/>
                <a:cs typeface="Times New Roman" panose="02020603050405020304" pitchFamily="18" charset="0"/>
              </a:rPr>
              <a:t>Coordenação do projeto de extensão</a:t>
            </a:r>
            <a:r>
              <a:rPr lang="pt-BR" sz="1500" dirty="0">
                <a:latin typeface="Times New Roman" panose="02020603050405020304" pitchFamily="18" charset="0"/>
                <a:cs typeface="Times New Roman" panose="02020603050405020304" pitchFamily="18" charset="0"/>
              </a:rPr>
              <a:t>: </a:t>
            </a:r>
            <a:r>
              <a:rPr lang="pt-BR" sz="1500" dirty="0" smtClean="0">
                <a:latin typeface="Times New Roman" panose="02020603050405020304" pitchFamily="18" charset="0"/>
                <a:cs typeface="Times New Roman" panose="02020603050405020304" pitchFamily="18" charset="0"/>
              </a:rPr>
              <a:t>Selma </a:t>
            </a:r>
            <a:r>
              <a:rPr lang="pt-BR" sz="1500" dirty="0">
                <a:latin typeface="Times New Roman" panose="02020603050405020304" pitchFamily="18" charset="0"/>
                <a:cs typeface="Times New Roman" panose="02020603050405020304" pitchFamily="18" charset="0"/>
              </a:rPr>
              <a:t>Martins </a:t>
            </a:r>
            <a:r>
              <a:rPr lang="pt-BR" sz="1500" dirty="0" smtClean="0">
                <a:latin typeface="Times New Roman" panose="02020603050405020304" pitchFamily="18" charset="0"/>
                <a:cs typeface="Times New Roman" panose="02020603050405020304" pitchFamily="18" charset="0"/>
              </a:rPr>
              <a:t>Duarte</a:t>
            </a:r>
          </a:p>
          <a:p>
            <a:pPr marL="0" indent="0">
              <a:buNone/>
            </a:pPr>
            <a:endParaRPr lang="pt-BR" sz="1500" dirty="0">
              <a:latin typeface="Times New Roman" panose="02020603050405020304" pitchFamily="18" charset="0"/>
              <a:cs typeface="Times New Roman" panose="02020603050405020304" pitchFamily="18" charset="0"/>
            </a:endParaRPr>
          </a:p>
          <a:p>
            <a:pPr marL="0" indent="0">
              <a:buNone/>
            </a:pPr>
            <a:r>
              <a:rPr lang="pt-BR" sz="1500" i="1" dirty="0" smtClean="0">
                <a:latin typeface="Times New Roman" panose="02020603050405020304" pitchFamily="18" charset="0"/>
                <a:cs typeface="Times New Roman" panose="02020603050405020304" pitchFamily="18" charset="0"/>
              </a:rPr>
              <a:t>Coordenação </a:t>
            </a:r>
            <a:r>
              <a:rPr lang="pt-BR" sz="1500" i="1" dirty="0">
                <a:latin typeface="Times New Roman" panose="02020603050405020304" pitchFamily="18" charset="0"/>
                <a:cs typeface="Times New Roman" panose="02020603050405020304" pitchFamily="18" charset="0"/>
              </a:rPr>
              <a:t>do Mural “Conflitos sociais e relações de poder nos espaços urbanos” </a:t>
            </a:r>
          </a:p>
          <a:p>
            <a:r>
              <a:rPr lang="pt-BR" sz="1500" dirty="0">
                <a:latin typeface="Times New Roman" panose="02020603050405020304" pitchFamily="18" charset="0"/>
                <a:cs typeface="Times New Roman" panose="02020603050405020304" pitchFamily="18" charset="0"/>
              </a:rPr>
              <a:t>Isabel </a:t>
            </a:r>
            <a:r>
              <a:rPr lang="pt-BR" sz="1500" dirty="0" err="1" smtClean="0">
                <a:latin typeface="Times New Roman" panose="02020603050405020304" pitchFamily="18" charset="0"/>
                <a:cs typeface="Times New Roman" panose="02020603050405020304" pitchFamily="18" charset="0"/>
              </a:rPr>
              <a:t>Grassiolli</a:t>
            </a:r>
            <a:r>
              <a:rPr lang="pt-BR" sz="1500" dirty="0" smtClean="0">
                <a:latin typeface="Times New Roman" panose="02020603050405020304" pitchFamily="18" charset="0"/>
                <a:cs typeface="Times New Roman" panose="02020603050405020304" pitchFamily="18" charset="0"/>
              </a:rPr>
              <a:t>;</a:t>
            </a:r>
            <a:endParaRPr lang="pt-BR" sz="1500" dirty="0">
              <a:latin typeface="Times New Roman" panose="02020603050405020304" pitchFamily="18" charset="0"/>
              <a:cs typeface="Times New Roman" panose="02020603050405020304" pitchFamily="18" charset="0"/>
            </a:endParaRPr>
          </a:p>
          <a:p>
            <a:r>
              <a:rPr lang="pt-BR" sz="1500" dirty="0">
                <a:latin typeface="Times New Roman" panose="02020603050405020304" pitchFamily="18" charset="0"/>
                <a:cs typeface="Times New Roman" panose="02020603050405020304" pitchFamily="18" charset="0"/>
              </a:rPr>
              <a:t>Selma Martins </a:t>
            </a:r>
            <a:r>
              <a:rPr lang="pt-BR" sz="1500" dirty="0" smtClean="0">
                <a:latin typeface="Times New Roman" panose="02020603050405020304" pitchFamily="18" charset="0"/>
                <a:cs typeface="Times New Roman" panose="02020603050405020304" pitchFamily="18" charset="0"/>
              </a:rPr>
              <a:t>Duarte.</a:t>
            </a:r>
            <a:endParaRPr lang="pt-BR" sz="1500" dirty="0">
              <a:latin typeface="Times New Roman" panose="02020603050405020304" pitchFamily="18" charset="0"/>
              <a:cs typeface="Times New Roman" panose="02020603050405020304" pitchFamily="18" charset="0"/>
            </a:endParaRPr>
          </a:p>
          <a:p>
            <a:pPr marL="0" indent="0">
              <a:buNone/>
            </a:pPr>
            <a:r>
              <a:rPr lang="pt-BR" sz="1500" i="1" dirty="0">
                <a:latin typeface="Times New Roman" panose="02020603050405020304" pitchFamily="18" charset="0"/>
                <a:cs typeface="Times New Roman" panose="02020603050405020304" pitchFamily="18" charset="0"/>
              </a:rPr>
              <a:t>Bolsistas:</a:t>
            </a:r>
          </a:p>
          <a:p>
            <a:r>
              <a:rPr lang="pt-BR" sz="1500" dirty="0">
                <a:latin typeface="Times New Roman" panose="02020603050405020304" pitchFamily="18" charset="0"/>
                <a:cs typeface="Times New Roman" panose="02020603050405020304" pitchFamily="18" charset="0"/>
              </a:rPr>
              <a:t>Carla Leticia Lucion </a:t>
            </a:r>
            <a:r>
              <a:rPr lang="pt-BR" sz="1500" dirty="0" smtClean="0">
                <a:latin typeface="Times New Roman" panose="02020603050405020304" pitchFamily="18" charset="0"/>
                <a:cs typeface="Times New Roman" panose="02020603050405020304" pitchFamily="18" charset="0"/>
              </a:rPr>
              <a:t>Freitag;</a:t>
            </a:r>
            <a:endParaRPr lang="pt-BR" sz="1500" dirty="0">
              <a:latin typeface="Times New Roman" panose="02020603050405020304" pitchFamily="18" charset="0"/>
              <a:cs typeface="Times New Roman" panose="02020603050405020304" pitchFamily="18" charset="0"/>
            </a:endParaRPr>
          </a:p>
          <a:p>
            <a:r>
              <a:rPr lang="pt-BR" sz="1500" dirty="0">
                <a:latin typeface="Times New Roman" panose="02020603050405020304" pitchFamily="18" charset="0"/>
                <a:cs typeface="Times New Roman" panose="02020603050405020304" pitchFamily="18" charset="0"/>
              </a:rPr>
              <a:t>Vanessa Evangelista da </a:t>
            </a:r>
            <a:r>
              <a:rPr lang="pt-BR" sz="1500" dirty="0" smtClean="0">
                <a:latin typeface="Times New Roman" panose="02020603050405020304" pitchFamily="18" charset="0"/>
                <a:cs typeface="Times New Roman" panose="02020603050405020304" pitchFamily="18" charset="0"/>
              </a:rPr>
              <a:t>Rocha.</a:t>
            </a:r>
            <a:endParaRPr lang="pt-BR" sz="1500" dirty="0">
              <a:latin typeface="Times New Roman" panose="02020603050405020304" pitchFamily="18" charset="0"/>
              <a:cs typeface="Times New Roman" panose="02020603050405020304" pitchFamily="18" charset="0"/>
            </a:endParaRPr>
          </a:p>
          <a:p>
            <a:pPr marL="0" indent="0">
              <a:buNone/>
            </a:pPr>
            <a:r>
              <a:rPr lang="pt-BR" sz="1500" i="1" dirty="0">
                <a:latin typeface="Times New Roman" panose="02020603050405020304" pitchFamily="18" charset="0"/>
                <a:cs typeface="Times New Roman" panose="02020603050405020304" pitchFamily="18" charset="0"/>
              </a:rPr>
              <a:t>Estagiários:</a:t>
            </a:r>
          </a:p>
          <a:p>
            <a:r>
              <a:rPr lang="pt-BR" sz="1500" dirty="0">
                <a:latin typeface="Times New Roman" panose="02020603050405020304" pitchFamily="18" charset="0"/>
                <a:cs typeface="Times New Roman" panose="02020603050405020304" pitchFamily="18" charset="0"/>
              </a:rPr>
              <a:t>Alex </a:t>
            </a:r>
            <a:r>
              <a:rPr lang="pt-BR" sz="1500" dirty="0" err="1">
                <a:latin typeface="Times New Roman" panose="02020603050405020304" pitchFamily="18" charset="0"/>
                <a:cs typeface="Times New Roman" panose="02020603050405020304" pitchFamily="18" charset="0"/>
              </a:rPr>
              <a:t>Sander</a:t>
            </a:r>
            <a:r>
              <a:rPr lang="pt-BR" sz="1500" dirty="0">
                <a:latin typeface="Times New Roman" panose="02020603050405020304" pitchFamily="18" charset="0"/>
                <a:cs typeface="Times New Roman" panose="02020603050405020304" pitchFamily="18" charset="0"/>
              </a:rPr>
              <a:t> </a:t>
            </a:r>
            <a:r>
              <a:rPr lang="pt-BR" sz="1500" dirty="0" err="1" smtClean="0">
                <a:latin typeface="Times New Roman" panose="02020603050405020304" pitchFamily="18" charset="0"/>
                <a:cs typeface="Times New Roman" panose="02020603050405020304" pitchFamily="18" charset="0"/>
              </a:rPr>
              <a:t>Sanoto</a:t>
            </a:r>
            <a:r>
              <a:rPr lang="pt-BR" sz="1500" dirty="0" smtClean="0">
                <a:latin typeface="Times New Roman" panose="02020603050405020304" pitchFamily="18" charset="0"/>
                <a:cs typeface="Times New Roman" panose="02020603050405020304" pitchFamily="18" charset="0"/>
              </a:rPr>
              <a:t>;</a:t>
            </a:r>
            <a:endParaRPr lang="pt-BR" sz="1500" dirty="0">
              <a:latin typeface="Times New Roman" panose="02020603050405020304" pitchFamily="18" charset="0"/>
              <a:cs typeface="Times New Roman" panose="02020603050405020304" pitchFamily="18" charset="0"/>
            </a:endParaRPr>
          </a:p>
          <a:p>
            <a:r>
              <a:rPr lang="pt-BR" sz="1500" dirty="0">
                <a:latin typeface="Times New Roman" panose="02020603050405020304" pitchFamily="18" charset="0"/>
                <a:cs typeface="Times New Roman" panose="02020603050405020304" pitchFamily="18" charset="0"/>
              </a:rPr>
              <a:t>Ana Paula </a:t>
            </a:r>
            <a:r>
              <a:rPr lang="pt-BR" sz="1500" dirty="0" smtClean="0">
                <a:latin typeface="Times New Roman" panose="02020603050405020304" pitchFamily="18" charset="0"/>
                <a:cs typeface="Times New Roman" panose="02020603050405020304" pitchFamily="18" charset="0"/>
              </a:rPr>
              <a:t>Vieira;</a:t>
            </a:r>
            <a:endParaRPr lang="pt-BR" sz="1500" dirty="0">
              <a:latin typeface="Times New Roman" panose="02020603050405020304" pitchFamily="18" charset="0"/>
              <a:cs typeface="Times New Roman" panose="02020603050405020304" pitchFamily="18" charset="0"/>
            </a:endParaRPr>
          </a:p>
          <a:p>
            <a:r>
              <a:rPr lang="pt-BR" sz="1500" dirty="0">
                <a:latin typeface="Times New Roman" panose="02020603050405020304" pitchFamily="18" charset="0"/>
                <a:cs typeface="Times New Roman" panose="02020603050405020304" pitchFamily="18" charset="0"/>
              </a:rPr>
              <a:t>Daniela Fátima </a:t>
            </a:r>
            <a:r>
              <a:rPr lang="pt-BR" sz="1500" dirty="0" err="1" smtClean="0">
                <a:latin typeface="Times New Roman" panose="02020603050405020304" pitchFamily="18" charset="0"/>
                <a:cs typeface="Times New Roman" panose="02020603050405020304" pitchFamily="18" charset="0"/>
              </a:rPr>
              <a:t>Henrichsen</a:t>
            </a:r>
            <a:r>
              <a:rPr lang="pt-BR" sz="1500" dirty="0" smtClean="0">
                <a:latin typeface="Times New Roman" panose="02020603050405020304" pitchFamily="18" charset="0"/>
                <a:cs typeface="Times New Roman" panose="02020603050405020304" pitchFamily="18" charset="0"/>
              </a:rPr>
              <a:t>;</a:t>
            </a:r>
            <a:endParaRPr lang="pt-BR" sz="1500" dirty="0">
              <a:latin typeface="Times New Roman" panose="02020603050405020304" pitchFamily="18" charset="0"/>
              <a:cs typeface="Times New Roman" panose="02020603050405020304" pitchFamily="18" charset="0"/>
            </a:endParaRPr>
          </a:p>
          <a:p>
            <a:r>
              <a:rPr lang="pt-BR" sz="1500" dirty="0">
                <a:latin typeface="Times New Roman" panose="02020603050405020304" pitchFamily="18" charset="0"/>
                <a:cs typeface="Times New Roman" panose="02020603050405020304" pitchFamily="18" charset="0"/>
              </a:rPr>
              <a:t>Félix Vinicius </a:t>
            </a:r>
            <a:r>
              <a:rPr lang="pt-BR" sz="1500" dirty="0" err="1">
                <a:latin typeface="Times New Roman" panose="02020603050405020304" pitchFamily="18" charset="0"/>
                <a:cs typeface="Times New Roman" panose="02020603050405020304" pitchFamily="18" charset="0"/>
              </a:rPr>
              <a:t>Sostisso</a:t>
            </a:r>
            <a:r>
              <a:rPr lang="pt-BR" sz="1500" dirty="0">
                <a:latin typeface="Times New Roman" panose="02020603050405020304" pitchFamily="18" charset="0"/>
                <a:cs typeface="Times New Roman" panose="02020603050405020304" pitchFamily="18" charset="0"/>
              </a:rPr>
              <a:t> </a:t>
            </a:r>
            <a:r>
              <a:rPr lang="pt-BR" sz="1500" dirty="0" err="1" smtClean="0">
                <a:latin typeface="Times New Roman" panose="02020603050405020304" pitchFamily="18" charset="0"/>
                <a:cs typeface="Times New Roman" panose="02020603050405020304" pitchFamily="18" charset="0"/>
              </a:rPr>
              <a:t>Eichelberger</a:t>
            </a:r>
            <a:r>
              <a:rPr lang="pt-BR" sz="1500" dirty="0" smtClean="0">
                <a:latin typeface="Times New Roman" panose="02020603050405020304" pitchFamily="18" charset="0"/>
                <a:cs typeface="Times New Roman" panose="02020603050405020304" pitchFamily="18" charset="0"/>
              </a:rPr>
              <a:t>;</a:t>
            </a:r>
            <a:endParaRPr lang="pt-BR" sz="1500" dirty="0">
              <a:latin typeface="Times New Roman" panose="02020603050405020304" pitchFamily="18" charset="0"/>
              <a:cs typeface="Times New Roman" panose="02020603050405020304" pitchFamily="18" charset="0"/>
            </a:endParaRPr>
          </a:p>
          <a:p>
            <a:r>
              <a:rPr lang="pt-BR" sz="1500" dirty="0" err="1">
                <a:latin typeface="Times New Roman" panose="02020603050405020304" pitchFamily="18" charset="0"/>
                <a:cs typeface="Times New Roman" panose="02020603050405020304" pitchFamily="18" charset="0"/>
              </a:rPr>
              <a:t>Isabelli</a:t>
            </a:r>
            <a:r>
              <a:rPr lang="pt-BR" sz="1500" dirty="0">
                <a:latin typeface="Times New Roman" panose="02020603050405020304" pitchFamily="18" charset="0"/>
                <a:cs typeface="Times New Roman" panose="02020603050405020304" pitchFamily="18" charset="0"/>
              </a:rPr>
              <a:t> Marcondes </a:t>
            </a:r>
            <a:r>
              <a:rPr lang="pt-BR" sz="1500" dirty="0" err="1" smtClean="0">
                <a:latin typeface="Times New Roman" panose="02020603050405020304" pitchFamily="18" charset="0"/>
                <a:cs typeface="Times New Roman" panose="02020603050405020304" pitchFamily="18" charset="0"/>
              </a:rPr>
              <a:t>Grein</a:t>
            </a:r>
            <a:r>
              <a:rPr lang="pt-BR" sz="1500" dirty="0" smtClean="0">
                <a:latin typeface="Times New Roman" panose="02020603050405020304" pitchFamily="18" charset="0"/>
                <a:cs typeface="Times New Roman" panose="02020603050405020304" pitchFamily="18" charset="0"/>
              </a:rPr>
              <a:t>;</a:t>
            </a:r>
            <a:endParaRPr lang="pt-BR" sz="1500" dirty="0">
              <a:latin typeface="Times New Roman" panose="02020603050405020304" pitchFamily="18" charset="0"/>
              <a:cs typeface="Times New Roman" panose="02020603050405020304" pitchFamily="18" charset="0"/>
            </a:endParaRPr>
          </a:p>
          <a:p>
            <a:r>
              <a:rPr lang="pt-BR" sz="1500" dirty="0" err="1">
                <a:latin typeface="Times New Roman" panose="02020603050405020304" pitchFamily="18" charset="0"/>
                <a:cs typeface="Times New Roman" panose="02020603050405020304" pitchFamily="18" charset="0"/>
              </a:rPr>
              <a:t>Jhonatan</a:t>
            </a:r>
            <a:r>
              <a:rPr lang="pt-BR" sz="1500" dirty="0">
                <a:latin typeface="Times New Roman" panose="02020603050405020304" pitchFamily="18" charset="0"/>
                <a:cs typeface="Times New Roman" panose="02020603050405020304" pitchFamily="18" charset="0"/>
              </a:rPr>
              <a:t> </a:t>
            </a:r>
            <a:r>
              <a:rPr lang="pt-BR" sz="1500" dirty="0" smtClean="0">
                <a:latin typeface="Times New Roman" panose="02020603050405020304" pitchFamily="18" charset="0"/>
                <a:cs typeface="Times New Roman" panose="02020603050405020304" pitchFamily="18" charset="0"/>
              </a:rPr>
              <a:t>Vicentini;</a:t>
            </a:r>
            <a:endParaRPr lang="pt-BR" sz="1500" dirty="0">
              <a:latin typeface="Times New Roman" panose="02020603050405020304" pitchFamily="18" charset="0"/>
              <a:cs typeface="Times New Roman" panose="02020603050405020304" pitchFamily="18" charset="0"/>
            </a:endParaRPr>
          </a:p>
          <a:p>
            <a:r>
              <a:rPr lang="pt-BR" sz="1500" dirty="0" err="1">
                <a:latin typeface="Times New Roman" panose="02020603050405020304" pitchFamily="18" charset="0"/>
                <a:cs typeface="Times New Roman" panose="02020603050405020304" pitchFamily="18" charset="0"/>
              </a:rPr>
              <a:t>Thauany</a:t>
            </a:r>
            <a:r>
              <a:rPr lang="pt-BR" sz="1500" dirty="0">
                <a:latin typeface="Times New Roman" panose="02020603050405020304" pitchFamily="18" charset="0"/>
                <a:cs typeface="Times New Roman" panose="02020603050405020304" pitchFamily="18" charset="0"/>
              </a:rPr>
              <a:t> </a:t>
            </a:r>
            <a:r>
              <a:rPr lang="pt-BR" sz="1500" dirty="0" err="1" smtClean="0">
                <a:latin typeface="Times New Roman" panose="02020603050405020304" pitchFamily="18" charset="0"/>
                <a:cs typeface="Times New Roman" panose="02020603050405020304" pitchFamily="18" charset="0"/>
              </a:rPr>
              <a:t>Pazotto</a:t>
            </a:r>
            <a:r>
              <a:rPr lang="pt-BR" sz="1500" dirty="0" smtClean="0">
                <a:latin typeface="Times New Roman" panose="02020603050405020304" pitchFamily="18" charset="0"/>
                <a:cs typeface="Times New Roman" panose="02020603050405020304" pitchFamily="18" charset="0"/>
              </a:rPr>
              <a:t>.</a:t>
            </a:r>
            <a:endParaRPr lang="pt-BR" sz="15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287873006"/>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Pino">
  <a:themeElements>
    <a:clrScheme name="Pino">
      <a:dk1>
        <a:sysClr val="windowText" lastClr="000000"/>
      </a:dk1>
      <a:lt1>
        <a:sysClr val="window" lastClr="FFFFFF"/>
      </a:lt1>
      <a:dk2>
        <a:srgbClr val="465E9C"/>
      </a:dk2>
      <a:lt2>
        <a:srgbClr val="CCDDEA"/>
      </a:lt2>
      <a:accent1>
        <a:srgbClr val="FDA023"/>
      </a:accent1>
      <a:accent2>
        <a:srgbClr val="AA2B1E"/>
      </a:accent2>
      <a:accent3>
        <a:srgbClr val="71685C"/>
      </a:accent3>
      <a:accent4>
        <a:srgbClr val="64A73B"/>
      </a:accent4>
      <a:accent5>
        <a:srgbClr val="EB5605"/>
      </a:accent5>
      <a:accent6>
        <a:srgbClr val="B9CA1A"/>
      </a:accent6>
      <a:hlink>
        <a:srgbClr val="D83E2C"/>
      </a:hlink>
      <a:folHlink>
        <a:srgbClr val="ED7D27"/>
      </a:folHlink>
    </a:clrScheme>
    <a:fontScheme name="Pino">
      <a:majorFont>
        <a:latin typeface="Constantia"/>
        <a:ea typeface=""/>
        <a:cs typeface=""/>
        <a:font script="Jpan" typeface="HGS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Franklin Gothic Book"/>
        <a:ea typeface=""/>
        <a:cs typeface=""/>
        <a:font script="Grek" typeface="Arial"/>
        <a:font script="Cyrl" typeface="Arial"/>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ino">
      <a:fillStyleLst>
        <a:solidFill>
          <a:schemeClr val="phClr"/>
        </a:solidFill>
        <a:gradFill rotWithShape="1">
          <a:gsLst>
            <a:gs pos="0">
              <a:schemeClr val="phClr">
                <a:tint val="50000"/>
                <a:satMod val="180000"/>
                <a:lumMod val="100000"/>
              </a:schemeClr>
            </a:gs>
            <a:gs pos="40000">
              <a:schemeClr val="phClr">
                <a:tint val="60000"/>
                <a:satMod val="130000"/>
                <a:lumMod val="100000"/>
              </a:schemeClr>
            </a:gs>
            <a:gs pos="100000">
              <a:schemeClr val="phClr">
                <a:tint val="96000"/>
                <a:lumMod val="108000"/>
              </a:schemeClr>
            </a:gs>
          </a:gsLst>
          <a:lin ang="5400000" scaled="0"/>
        </a:gradFill>
        <a:gradFill rotWithShape="1">
          <a:gsLst>
            <a:gs pos="0">
              <a:schemeClr val="phClr"/>
            </a:gs>
            <a:gs pos="100000">
              <a:schemeClr val="phClr">
                <a:shade val="76000"/>
                <a:lumMod val="90000"/>
              </a:schemeClr>
            </a:gs>
          </a:gsLst>
          <a:lin ang="5400000" scaled="0"/>
        </a:gradFill>
      </a:fillStyleLst>
      <a:lnStyleLst>
        <a:ln w="9525" cap="flat" cmpd="sng" algn="ctr">
          <a:solidFill>
            <a:schemeClr val="phClr"/>
          </a:solidFill>
          <a:prstDash val="solid"/>
        </a:ln>
        <a:ln w="15875" cap="flat" cmpd="sng" algn="ctr">
          <a:solidFill>
            <a:schemeClr val="phClr">
              <a:shade val="80000"/>
              <a:lumMod val="90000"/>
            </a:schemeClr>
          </a:solidFill>
          <a:prstDash val="solid"/>
        </a:ln>
        <a:ln w="25400" cap="flat" cmpd="sng" algn="ctr">
          <a:solidFill>
            <a:schemeClr val="phClr"/>
          </a:solidFill>
          <a:prstDash val="solid"/>
        </a:ln>
      </a:lnStyleLst>
      <a:effectStyleLst>
        <a:effectStyle>
          <a:effectLst/>
        </a:effectStyle>
        <a:effectStyle>
          <a:effectLst>
            <a:outerShdw blurRad="38100" dist="38100" dir="4800000" sx="98000" sy="98000" rotWithShape="0">
              <a:srgbClr val="000000">
                <a:alpha val="32000"/>
              </a:srgbClr>
            </a:outerShdw>
          </a:effectLst>
        </a:effectStyle>
        <a:effectStyle>
          <a:effectLst>
            <a:outerShdw blurRad="38100" dist="38100" dir="4800000" sx="96000" sy="96000" rotWithShape="0">
              <a:srgbClr val="000000">
                <a:alpha val="40000"/>
              </a:srgbClr>
            </a:outerShdw>
          </a:effectLst>
          <a:scene3d>
            <a:camera prst="orthographicFront">
              <a:rot lat="0" lon="0" rev="0"/>
            </a:camera>
            <a:lightRig rig="threePt" dir="t">
              <a:rot lat="0" lon="0" rev="3240000"/>
            </a:lightRig>
          </a:scene3d>
          <a:sp3d>
            <a:bevelT w="28575" h="28575"/>
          </a:sp3d>
        </a:effectStyle>
      </a:effectStyleLst>
      <a:bgFillStyleLst>
        <a:solidFill>
          <a:schemeClr val="phClr">
            <a:tint val="93000"/>
          </a:schemeClr>
        </a:solidFill>
        <a:blipFill rotWithShape="1">
          <a:blip xmlns:r="http://schemas.openxmlformats.org/officeDocument/2006/relationships" r:embed="rId1">
            <a:duotone>
              <a:schemeClr val="phClr">
                <a:shade val="80000"/>
                <a:satMod val="140000"/>
                <a:lumMod val="50000"/>
              </a:schemeClr>
              <a:schemeClr val="phClr">
                <a:tint val="95000"/>
                <a:satMod val="180000"/>
                <a:lumMod val="160000"/>
              </a:schemeClr>
            </a:duotone>
          </a:blip>
          <a:stretch/>
        </a:blipFill>
        <a:blipFill rotWithShape="1">
          <a:blip xmlns:r="http://schemas.openxmlformats.org/officeDocument/2006/relationships" r:embed="rId2">
            <a:duotone>
              <a:schemeClr val="phClr">
                <a:tint val="98000"/>
                <a:shade val="90000"/>
                <a:satMod val="120000"/>
                <a:lumMod val="54000"/>
              </a:schemeClr>
              <a:schemeClr val="phClr">
                <a:tint val="80000"/>
                <a:satMod val="160000"/>
                <a:lumMod val="140000"/>
              </a:schemeClr>
            </a:duotone>
          </a:blip>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Pushpin</Template>
  <TotalTime>1652</TotalTime>
  <Words>542</Words>
  <Application>Microsoft Office PowerPoint</Application>
  <PresentationFormat>Apresentação na tela (4:3)</PresentationFormat>
  <Paragraphs>94</Paragraphs>
  <Slides>34</Slides>
  <Notes>0</Notes>
  <HiddenSlides>0</HiddenSlides>
  <MMClips>0</MMClips>
  <ScaleCrop>false</ScaleCrop>
  <HeadingPairs>
    <vt:vector size="8" baseType="variant">
      <vt:variant>
        <vt:lpstr>Fontes usadas</vt:lpstr>
      </vt:variant>
      <vt:variant>
        <vt:i4>6</vt:i4>
      </vt:variant>
      <vt:variant>
        <vt:lpstr>Tema</vt:lpstr>
      </vt:variant>
      <vt:variant>
        <vt:i4>1</vt:i4>
      </vt:variant>
      <vt:variant>
        <vt:lpstr>Servidores OLE inseridos</vt:lpstr>
      </vt:variant>
      <vt:variant>
        <vt:i4>0</vt:i4>
      </vt:variant>
      <vt:variant>
        <vt:lpstr>Títulos de slides</vt:lpstr>
      </vt:variant>
      <vt:variant>
        <vt:i4>34</vt:i4>
      </vt:variant>
    </vt:vector>
  </HeadingPairs>
  <TitlesOfParts>
    <vt:vector size="41" baseType="lpstr">
      <vt:lpstr>Brush Script MT</vt:lpstr>
      <vt:lpstr>Constantia</vt:lpstr>
      <vt:lpstr>Franklin Gothic Book</vt:lpstr>
      <vt:lpstr>Rage Italic</vt:lpstr>
      <vt:lpstr>Times New Roman</vt:lpstr>
      <vt:lpstr>Wingdings</vt:lpstr>
      <vt:lpstr>Pino</vt:lpstr>
      <vt:lpstr>Observatório do Mundo Contemporâneo   UNIOESTE </vt:lpstr>
      <vt:lpstr> CONFLITOS E RELAÇÕES DE PODER NOS ESPAÇOS URBANOS</vt:lpstr>
      <vt:lpstr>Apresentação do PowerPoint</vt:lpstr>
      <vt:lpstr>Vocês conhecem ações públicas voltadas aos moradores de ruas? E voltadas aos usuários de drogas?</vt:lpstr>
      <vt:lpstr>Não é novidade que no Brasil governantes se utilizem de discursos apropriados de técnicos sanitaristas para colocarem em prática medidas que promovam um deslocamento das populações pobres, também compreendidas pelas elites como “classes perigosas”, dos centros das cidades para as periferias. </vt:lpstr>
      <vt:lpstr>Aparentemente essas medidas servem para o bem-estar da população...</vt:lpstr>
      <vt:lpstr>Mas existem conflitos em relação aos centros das cidades, principalmente relacionados a especulação imobiliária; * Governantes ocultam o sentido classista das ações.</vt:lpstr>
      <vt:lpstr>Doenças foram associadas as camadas pobres pelos médicos sanitaristas e demais técnicos, assim, essa parcela da população tem sido frequentemente vigiada, e obrigada a mudar seus hábitos.</vt:lpstr>
      <vt:lpstr>São Paulo: higienização a serviço de quem?  </vt:lpstr>
      <vt:lpstr>No início do ano de 2017, em São Paulo, o prefeito João Doria do PSDB  implantou em seu  plano de governo diversas medidas com suposto intuito de higienizar a cidade. </vt:lpstr>
      <vt:lpstr>Apresentação do PowerPoint</vt:lpstr>
      <vt:lpstr>Qual seria então a verdadeira intenção por trás deste projeto implantado pela prefeitura? Quem seriam os beneficiados?</vt:lpstr>
      <vt:lpstr>Apresentação do PowerPoint</vt:lpstr>
      <vt:lpstr>No dia 14 de julho a polícia dispersou os usuários em volta da praça Princesa Isabel, alguns deles teriam ficado feridos. </vt:lpstr>
      <vt:lpstr>Apresentação do PowerPoint</vt:lpstr>
      <vt:lpstr>Crack e cracolândia:  o outro lado da “cidade linda”</vt:lpstr>
      <vt:lpstr>Apresentação do PowerPoint</vt:lpstr>
      <vt:lpstr>Apresentação do PowerPoint</vt:lpstr>
      <vt:lpstr>Apresentação do PowerPoint</vt:lpstr>
      <vt:lpstr> Muitas pessoas que consomem o crack, procuram no seu efeito uma forma de tornar a realidade distorcida, pelo fato de estarem diante de uma realidade social precária, desumana, onde o sujeito não encontra melhores perspectivas dessa realidade.</vt:lpstr>
      <vt:lpstr>Apresentação do PowerPoint</vt:lpstr>
      <vt:lpstr>Apresentação do PowerPoint</vt:lpstr>
      <vt:lpstr>Apresentação do PowerPoint</vt:lpstr>
      <vt:lpstr>Apresentação do PowerPoint</vt:lpstr>
      <vt:lpstr>Apresentação do PowerPoint</vt:lpstr>
      <vt:lpstr> </vt:lpstr>
      <vt:lpstr>Qual seu vício? </vt:lpstr>
      <vt:lpstr>O que caracteriza um vício?</vt:lpstr>
      <vt:lpstr>Apresentação do PowerPoint</vt:lpstr>
      <vt:lpstr>Hábitos comuns podem se tornar viciosos, como por exemplo:</vt:lpstr>
      <vt:lpstr>Os setores midiáticos</vt:lpstr>
      <vt:lpstr>Vamos mudar esse cenário?</vt:lpstr>
      <vt:lpstr>Apresentação do PowerPoint</vt:lpstr>
      <vt:lpstr>EQUIPE DO OBSERVATÓRIO DO MUNDO CONTEMPORÂNEO:</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Qual seu vício?</dc:title>
  <dc:creator>Usuario</dc:creator>
  <cp:lastModifiedBy>Selma Martins Duarte</cp:lastModifiedBy>
  <cp:revision>102</cp:revision>
  <dcterms:created xsi:type="dcterms:W3CDTF">2017-09-11T10:52:34Z</dcterms:created>
  <dcterms:modified xsi:type="dcterms:W3CDTF">2017-10-24T13:10:47Z</dcterms:modified>
</cp:coreProperties>
</file>