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71" r:id="rId1"/>
  </p:sldMasterIdLst>
  <p:notesMasterIdLst>
    <p:notesMasterId r:id="rId34"/>
  </p:notesMasterIdLst>
  <p:sldIdLst>
    <p:sldId id="299" r:id="rId2"/>
    <p:sldId id="301" r:id="rId3"/>
    <p:sldId id="256" r:id="rId4"/>
    <p:sldId id="257" r:id="rId5"/>
    <p:sldId id="260" r:id="rId6"/>
    <p:sldId id="262" r:id="rId7"/>
    <p:sldId id="261" r:id="rId8"/>
    <p:sldId id="272" r:id="rId9"/>
    <p:sldId id="263" r:id="rId10"/>
    <p:sldId id="273" r:id="rId11"/>
    <p:sldId id="275" r:id="rId12"/>
    <p:sldId id="269" r:id="rId13"/>
    <p:sldId id="268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7" r:id="rId24"/>
    <p:sldId id="288" r:id="rId25"/>
    <p:sldId id="289" r:id="rId26"/>
    <p:sldId id="290" r:id="rId27"/>
    <p:sldId id="291" r:id="rId28"/>
    <p:sldId id="292" r:id="rId29"/>
    <p:sldId id="296" r:id="rId30"/>
    <p:sldId id="294" r:id="rId31"/>
    <p:sldId id="297" r:id="rId32"/>
    <p:sldId id="300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71" d="100"/>
          <a:sy n="71" d="100"/>
        </p:scale>
        <p:origin x="108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3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0FB5E-9A9E-4054-9192-A0FEEB10C5C8}" type="datetimeFigureOut">
              <a:rPr lang="pt-BR" smtClean="0"/>
              <a:t>08/11/2019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F39E97-D024-46A2-AEBC-151FC1F32E2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9812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Seja específico e direto no título. Use o subtítulo para fornecer o contexto específico da fala.</a:t>
            </a:r>
          </a:p>
          <a:p>
            <a:pPr rtl="0"/>
            <a:r>
              <a:rPr lang="pt-BR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A meta deve ser prendem a atenção do público, o que pode ser feita com uma citação, uma estatística surpreendente ou fatos.  Não é necessário incluir este realce no slide.</a:t>
            </a:r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5455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os pontos do plano de fundo para publicar detalhes que não são de conhecimento comum ou que o público precisa entender o contexto da fala.</a:t>
            </a:r>
          </a:p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Não leia esses pontos principais do PowerPoint, em vez disso, discorra sobre esses pontos durante a fala.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2401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Dedique todo o slide para a afirmação da tese.  Este é o motivo desta fala.  Use esse tempo para revelar os três pontos principais da fala (slides 4, 5, 6) como uma visão geral para a direção da fala:</a:t>
            </a:r>
          </a:p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-[digite o ponto principal 1 aqui]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-[digite o ponto principal 2 aqui]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-[digite o ponto principal 3 aqui]</a:t>
            </a:r>
          </a:p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Certifique-se de fazer a transição do primeiro ponto principal e o próximo slide.</a:t>
            </a:r>
          </a:p>
          <a:p>
            <a:pPr rtl="0"/>
            <a:endParaRPr lang="pt-BR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8027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título do ponto principal 1 deve ser claro e conciso.  Cada peça de evidência deve ser resumida para clareza e citada corretamente.  Não leia simplesmente as peças de evidências, mas elabore quando necessário.  </a:t>
            </a:r>
          </a:p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[digite anotações para elaboração aqui]</a:t>
            </a:r>
          </a:p>
          <a:p>
            <a:pPr rtl="0"/>
            <a:r>
              <a:rPr lang="pt-BR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Certifique-se de fazer a transição do ponto principal 2 e o próximo slide.</a:t>
            </a:r>
          </a:p>
          <a:p>
            <a:pPr rtl="0"/>
            <a:endParaRPr lang="pt-BR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6AEB063-7F11-4E3B-BA52-07405B1C2D95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9452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384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048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285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234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634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195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415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07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87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453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6458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178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8953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06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043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89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 6"/>
          <p:cNvSpPr/>
          <p:nvPr/>
        </p:nvSpPr>
        <p:spPr bwMode="ltGray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54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 anchor="ctr" anchorCtr="0"/>
          <a:lstStyle>
            <a:lvl1pPr>
              <a:defRPr b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187415" y="2222287"/>
            <a:ext cx="5194583" cy="3638764"/>
          </a:xfrm>
          <a:noFill/>
          <a:ln w="25400">
            <a:gradFill>
              <a:gsLst>
                <a:gs pos="50000">
                  <a:schemeClr val="bg2"/>
                </a:gs>
                <a:gs pos="0">
                  <a:schemeClr val="bg2"/>
                </a:gs>
                <a:gs pos="100000">
                  <a:schemeClr val="accent1"/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5167D4-2795-4B2A-88BB-CE9A8046298F}" type="datetime1">
              <a:rPr lang="pt-BR" noProof="0" smtClean="0"/>
              <a:t>08/11/2019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="" xmlns:a16="http://schemas.microsoft.com/office/drawing/2014/main" id="{2A4059F8-A688-4FFE-AA79-3B6D811FA98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222287"/>
            <a:ext cx="5181600" cy="3638764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1200900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nte conteúdo da seçã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vre 7"/>
          <p:cNvSpPr/>
          <p:nvPr/>
        </p:nvSpPr>
        <p:spPr bwMode="ltGray">
          <a:xfrm>
            <a:off x="0" y="1"/>
            <a:ext cx="12192000" cy="6251330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51514" y="451513"/>
            <a:ext cx="11288972" cy="5149187"/>
          </a:xfrm>
        </p:spPr>
        <p:txBody>
          <a:bodyPr rtlCol="0" anchor="ctr" anchorCtr="0"/>
          <a:lstStyle>
            <a:lvl1pPr algn="ctr">
              <a:defRPr sz="4800" b="0" cap="none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51D1F4-0512-448E-A0F5-6BCE3F2CA47D}" type="datetime1">
              <a:rPr lang="pt-BR" noProof="0" smtClean="0"/>
              <a:t>08/11/2019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2578707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 6"/>
          <p:cNvSpPr/>
          <p:nvPr/>
        </p:nvSpPr>
        <p:spPr bwMode="ltGray">
          <a:xfrm flipH="1">
            <a:off x="12699" y="0"/>
            <a:ext cx="6004585" cy="2041975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ffectLst>
            <a:innerShdw blurRad="63500" dist="50800" dir="81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51514" y="375313"/>
            <a:ext cx="5114017" cy="1139895"/>
          </a:xfrm>
        </p:spPr>
        <p:txBody>
          <a:bodyPr rtlCol="0"/>
          <a:lstStyle>
            <a:lvl1pPr algn="l">
              <a:defRPr b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451514" y="2222287"/>
            <a:ext cx="5553071" cy="3638763"/>
          </a:xfrm>
          <a:ln w="25400">
            <a:gradFill>
              <a:gsLst>
                <a:gs pos="0">
                  <a:schemeClr val="bg2"/>
                </a:gs>
                <a:gs pos="50000">
                  <a:srgbClr val="4A3030"/>
                </a:gs>
                <a:gs pos="100000">
                  <a:schemeClr val="accent1"/>
                </a:gs>
              </a:gsLst>
              <a:lin ang="5400000" scaled="1"/>
            </a:gra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FDF3AA8-2707-4478-B066-A34DC51817D9}" type="datetime1">
              <a:rPr lang="pt-BR" noProof="0" smtClean="0"/>
              <a:t>08/11/2019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4942799-31AF-4FF8-9D79-C1A3E01FB207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9" name="Espaço Reservado para Conteúdo 9">
            <a:extLst>
              <a:ext uri="{FF2B5EF4-FFF2-40B4-BE49-F238E27FC236}">
                <a16:creationId xmlns="" xmlns:a16="http://schemas.microsoft.com/office/drawing/2014/main" id="{C95D556F-51D2-4EF4-B60F-D319BF23288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56099" y="375312"/>
            <a:ext cx="5186363" cy="5485737"/>
          </a:xfrm>
        </p:spPr>
        <p:txBody>
          <a:bodyPr rtlCol="0" anchor="t" anchorCtr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200635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59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2" r:id="rId1"/>
    <p:sldLayoutId id="2147484173" r:id="rId2"/>
    <p:sldLayoutId id="2147484174" r:id="rId3"/>
    <p:sldLayoutId id="2147484175" r:id="rId4"/>
    <p:sldLayoutId id="2147484176" r:id="rId5"/>
    <p:sldLayoutId id="2147484177" r:id="rId6"/>
    <p:sldLayoutId id="2147484178" r:id="rId7"/>
    <p:sldLayoutId id="2147484179" r:id="rId8"/>
    <p:sldLayoutId id="2147484180" r:id="rId9"/>
    <p:sldLayoutId id="2147484181" r:id="rId10"/>
    <p:sldLayoutId id="2147484182" r:id="rId11"/>
    <p:sldLayoutId id="2147484183" r:id="rId12"/>
    <p:sldLayoutId id="2147484184" r:id="rId13"/>
    <p:sldLayoutId id="2147484185" r:id="rId14"/>
    <p:sldLayoutId id="2147484186" r:id="rId15"/>
    <p:sldLayoutId id="2147484187" r:id="rId16"/>
    <p:sldLayoutId id="2147484188" r:id="rId17"/>
    <p:sldLayoutId id="2147484189" r:id="rId18"/>
    <p:sldLayoutId id="2147484190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intsprevmg.org.br/2017/01/25/pec-287-uma-proposta-para-acabar-com-a-seguridade-social-e-favorecer-banqueiros-e-fundos-de-pensao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blogdoyuri.com.br/reforma-da-previdencia-de-bolsonaro-paulada-nos-trabalhadores-e-carinho-nos-militares/" TargetMode="External"/><Relationship Id="rId4" Type="http://schemas.openxmlformats.org/officeDocument/2006/relationships/hyperlink" Target="https://blogdobriguilino.blogspot.com/2019/02/uniao-desvia-600-bilhoes-da-previdencia.html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humorpolitico.com.br/bira/o-fim-da-seguridade-social/" TargetMode="Externa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brasfor.com.br/curso/gratis/politicas-de-direitos-a-seguridade-social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405431" y="5404865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Coordenadora: </a:t>
            </a:r>
          </a:p>
          <a:p>
            <a:pPr algn="ctr"/>
            <a:r>
              <a:rPr lang="pt-BR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Profa. Selma Martins Duarte</a:t>
            </a:r>
          </a:p>
        </p:txBody>
      </p:sp>
      <p:sp>
        <p:nvSpPr>
          <p:cNvPr id="3" name="Retângulo 2"/>
          <p:cNvSpPr/>
          <p:nvPr/>
        </p:nvSpPr>
        <p:spPr>
          <a:xfrm>
            <a:off x="3405431" y="114088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4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Observatório do </a:t>
            </a:r>
          </a:p>
          <a:p>
            <a:pPr algn="ctr"/>
            <a:r>
              <a:rPr lang="pt-BR" sz="4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BR" sz="4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undo </a:t>
            </a:r>
            <a:r>
              <a:rPr lang="pt-BR" sz="4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Contemporâneo</a:t>
            </a:r>
          </a:p>
          <a:p>
            <a:pPr algn="ctr"/>
            <a:r>
              <a:rPr lang="pt-BR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Curso de História</a:t>
            </a:r>
          </a:p>
          <a:p>
            <a:pPr algn="ctr"/>
            <a:r>
              <a:rPr lang="pt-BR" sz="2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Unioeste</a:t>
            </a:r>
          </a:p>
        </p:txBody>
      </p:sp>
      <p:sp>
        <p:nvSpPr>
          <p:cNvPr id="4" name="Retângulo 3"/>
          <p:cNvSpPr/>
          <p:nvPr/>
        </p:nvSpPr>
        <p:spPr>
          <a:xfrm>
            <a:off x="644618" y="319586"/>
            <a:ext cx="3249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Projeto de Extensão</a:t>
            </a:r>
            <a:endParaRPr lang="pt-BR" sz="28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14492"/>
              </p:ext>
            </p:extLst>
          </p:nvPr>
        </p:nvGraphicFramePr>
        <p:xfrm>
          <a:off x="262254" y="2499993"/>
          <a:ext cx="2908576" cy="37358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CorelDRAW" r:id="rId3" imgW="4599378" imgH="5907655" progId="CorelDraw.Graphic.17">
                  <p:embed/>
                </p:oleObj>
              </mc:Choice>
              <mc:Fallback>
                <p:oleObj name="CorelDRAW" r:id="rId3" imgW="4599378" imgH="5907655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2254" y="2499993"/>
                        <a:ext cx="2908576" cy="37358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7181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47730" y="-167426"/>
            <a:ext cx="9697792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Seguridade </a:t>
            </a:r>
            <a:r>
              <a:rPr lang="pt-BR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Social:</a:t>
            </a:r>
          </a:p>
          <a:p>
            <a:pPr algn="ctr"/>
            <a:r>
              <a:rPr lang="pt-BR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Vida em primeiro </a:t>
            </a:r>
            <a:r>
              <a:rPr lang="pt-BR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lugar</a:t>
            </a:r>
            <a:r>
              <a:rPr lang="pt-BR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pt-BR" sz="6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148626" y="4587722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Coordenação:</a:t>
            </a:r>
          </a:p>
          <a:p>
            <a:pPr algn="ctr"/>
            <a:endParaRPr lang="pt-BR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Paulo José </a:t>
            </a:r>
            <a:r>
              <a:rPr lang="pt-B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Koling</a:t>
            </a:r>
            <a:endParaRPr lang="pt-BR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Selma Martins Duarte</a:t>
            </a:r>
          </a:p>
        </p:txBody>
      </p:sp>
    </p:spTree>
    <p:extLst>
      <p:ext uri="{BB962C8B-B14F-4D97-AF65-F5344CB8AC3E}">
        <p14:creationId xmlns:p14="http://schemas.microsoft.com/office/powerpoint/2010/main" val="79809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7268" y="2218599"/>
            <a:ext cx="9472343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SEGURIDADE SOCIAL NA CONSTITUIÇÃO DE 1988</a:t>
            </a:r>
            <a:r>
              <a:rPr lang="pt-BR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pt-BR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7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Saúde</a:t>
            </a:r>
            <a:r>
              <a:rPr lang="pt-BR" sz="27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Previdência e </a:t>
            </a:r>
            <a:r>
              <a:rPr lang="pt-BR" sz="27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Assistência </a:t>
            </a:r>
            <a:r>
              <a:rPr lang="pt-BR" sz="27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como garantias à Cidadania e à Vida</a:t>
            </a:r>
            <a:r>
              <a:rPr lang="pt-BR" sz="27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1309" y="4481380"/>
            <a:ext cx="7766936" cy="1096899"/>
          </a:xfrm>
        </p:spPr>
        <p:txBody>
          <a:bodyPr/>
          <a:lstStyle/>
          <a:p>
            <a:pPr algn="r"/>
            <a:r>
              <a:rPr lang="pt-BR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Paulo José </a:t>
            </a:r>
            <a:r>
              <a:rPr lang="pt-BR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Koling</a:t>
            </a:r>
            <a:endParaRPr lang="pt-BR" sz="2800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pt-BR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Selma Martins Duarte</a:t>
            </a:r>
          </a:p>
          <a:p>
            <a:pPr algn="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985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21224" y="624110"/>
            <a:ext cx="10470775" cy="1280890"/>
          </a:xfrm>
        </p:spPr>
        <p:txBody>
          <a:bodyPr>
            <a:normAutofit fontScale="90000"/>
          </a:bodyPr>
          <a:lstStyle/>
          <a:p>
            <a:r>
              <a:rPr lang="pt-BR" sz="5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que é Seguridade Social? 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Esse tema tem alguma implicação </a:t>
            </a:r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</a:t>
            </a:r>
            <a:r>
              <a:rPr lang="pt-B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nossa vida?</a:t>
            </a:r>
          </a:p>
          <a:p>
            <a:pPr algn="just"/>
            <a:r>
              <a:rPr lang="pt-BR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mídia brasileira têm abordado questões referentes ao nosso sistema de Seguridade Social?</a:t>
            </a:r>
            <a:endParaRPr lang="pt-BR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285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196788"/>
            <a:ext cx="5080862" cy="3744489"/>
          </a:xfr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87005" y="376518"/>
            <a:ext cx="4297874" cy="6802805"/>
          </a:xfrm>
        </p:spPr>
        <p:txBody>
          <a:bodyPr>
            <a:normAutofit/>
          </a:bodyPr>
          <a:lstStyle/>
          <a:p>
            <a:pPr algn="ctr"/>
            <a:r>
              <a:rPr lang="pt-B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pt-BR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grande mídia, alguns políticos </a:t>
            </a:r>
            <a:r>
              <a:rPr lang="pt-B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uma parcela da sociedade tem buscado construir consenso em torno da ideia de que o nosso Sistema de Seguridade Social não é viável, por ser deficitário. </a:t>
            </a:r>
            <a:r>
              <a:rPr lang="pt-BR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Nos </a:t>
            </a:r>
            <a:r>
              <a:rPr lang="pt-B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programas televisivos muitos convidados são chamados para reforçar a tese </a:t>
            </a:r>
            <a:r>
              <a:rPr lang="pt-BR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pt-BR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falência do sistema, sobretudo, previdenciário.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584879" y="5061397"/>
            <a:ext cx="6465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Fonte:</a:t>
            </a:r>
            <a:r>
              <a:rPr lang="pt-BR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http://sintsprevmg.org.br/2017/01/25/pec-287-uma-proposta-para-acabar-com-a-seguridade-social-e-favorecer-banqueiros-e-fundos-de-pensao</a:t>
            </a:r>
            <a:endParaRPr 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187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97707" y="268945"/>
            <a:ext cx="10058400" cy="1450757"/>
          </a:xfrm>
        </p:spPr>
        <p:txBody>
          <a:bodyPr/>
          <a:lstStyle/>
          <a:p>
            <a:r>
              <a:rPr lang="pt-BR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 fundamental sabermos:</a:t>
            </a:r>
            <a:endParaRPr lang="pt-BR" b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40904" y="994324"/>
            <a:ext cx="7626578" cy="5271247"/>
          </a:xfrm>
        </p:spPr>
        <p:txBody>
          <a:bodyPr>
            <a:normAutofit lnSpcReduction="10000"/>
          </a:bodyPr>
          <a:lstStyle/>
          <a:p>
            <a:pPr marL="0" lvl="8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Constituição de 1988, a Seguridade Social integra o Capítulo II, do Título VIII - “Da Ordem Social”. O Artigo 193 expressa que: “A ordem social tem como base o primado do trabalho, e como objetivo o bem-estar e a justiça sociais</a:t>
            </a:r>
            <a:r>
              <a:rPr lang="pt-BR" sz="3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0" lvl="8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BR" sz="3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CF, 1988, Artigo 193</a:t>
            </a:r>
            <a:r>
              <a:rPr lang="pt-BR" sz="3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lvl="8" indent="0" algn="ctr">
              <a:spcBef>
                <a:spcPts val="0"/>
              </a:spcBef>
              <a:spcAft>
                <a:spcPts val="0"/>
              </a:spcAft>
              <a:buNone/>
            </a:pPr>
            <a:endParaRPr lang="pt-BR" sz="34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8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Portanto</a:t>
            </a:r>
            <a:r>
              <a:rPr lang="pt-BR" sz="3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pt-BR" sz="3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primado do trabalho</a:t>
            </a:r>
            <a:r>
              <a:rPr lang="pt-BR" sz="3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é a base da Justiça Social e garantia à uma </a:t>
            </a:r>
            <a:r>
              <a:rPr lang="pt-BR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Vida digna </a:t>
            </a:r>
            <a:r>
              <a:rPr lang="pt-BR" sz="3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 as pessoas no Brasil.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8777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631956" y="5128052"/>
            <a:ext cx="49619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 interesses estão em jogo com a proposta de reforma da previdência?</a:t>
            </a:r>
            <a:endParaRPr lang="pt-BR" sz="32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Espaço Reservado para Conteúdo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01"/>
            <a:ext cx="6215161" cy="4760607"/>
          </a:xfrm>
          <a:prstGeom prst="rect">
            <a:avLst/>
          </a:prstGeom>
        </p:spPr>
      </p:pic>
      <p:pic>
        <p:nvPicPr>
          <p:cNvPr id="11" name="Espaço Reservado para Conteúdo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917" y="2632278"/>
            <a:ext cx="6121538" cy="3509682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36871" y="4387119"/>
            <a:ext cx="5941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Fonte  https</a:t>
            </a:r>
            <a:r>
              <a:rPr lang="pt-BR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://blogdobriguilino.blogspot.com/2019/02/uniao-desvia-600-bilhoes-da-previdencia.html</a:t>
            </a:r>
            <a:endParaRPr lang="pt-B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926917" y="6396335"/>
            <a:ext cx="6117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Fonte: https</a:t>
            </a:r>
            <a:r>
              <a:rPr lang="pt-BR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://blogdoyuri.com.br/reforma-da-previdencia-de-bolsonaro-paulada-nos-trabalhadores-e-carinho-nos-militares</a:t>
            </a:r>
            <a:endParaRPr lang="pt-BR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77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89397" y="1246753"/>
            <a:ext cx="895081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Compreender os conteúdos sociopolíticos e econômicos dos projetos de contrarreformas no âmbito da Seguridade Social e quem irá ganhar financeiramente ou perder direitos com isso é a proposta  do OMC nessa conjuntura histórica.</a:t>
            </a:r>
          </a:p>
        </p:txBody>
      </p:sp>
    </p:spTree>
    <p:extLst>
      <p:ext uri="{BB962C8B-B14F-4D97-AF65-F5344CB8AC3E}">
        <p14:creationId xmlns:p14="http://schemas.microsoft.com/office/powerpoint/2010/main" val="333206079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440526" y="1564090"/>
            <a:ext cx="37382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Dados sobre o Orçamento </a:t>
            </a:r>
            <a:r>
              <a:rPr lang="pt-BR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pt-BR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ederal de 2018</a:t>
            </a:r>
            <a:endParaRPr lang="pt-BR" sz="4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553" y="-37547"/>
            <a:ext cx="7633447" cy="689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73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519" y="2404531"/>
            <a:ext cx="8952032" cy="1646302"/>
          </a:xfrm>
        </p:spPr>
        <p:txBody>
          <a:bodyPr>
            <a:noAutofit/>
          </a:bodyPr>
          <a:lstStyle/>
          <a:p>
            <a:pPr algn="ctr"/>
            <a:r>
              <a:rPr lang="pt-BR" sz="6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Seguridade  Social no Brasil: Limites e Pressões</a:t>
            </a:r>
            <a:endParaRPr lang="pt-BR" sz="6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07067" y="4408790"/>
            <a:ext cx="7766936" cy="1096899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pt-BR" sz="1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Daniela Fátima Henrichsen</a:t>
            </a:r>
            <a:endParaRPr lang="pt-BR" sz="1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pt-BR" sz="1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Vanessa Evangelista Rocha</a:t>
            </a:r>
            <a:endParaRPr lang="pt-BR" sz="1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pt-BR" sz="1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Luíza </a:t>
            </a:r>
            <a:r>
              <a:rPr lang="pt-BR" sz="112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Beilke</a:t>
            </a:r>
            <a:r>
              <a:rPr lang="pt-BR" sz="1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12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Kuntz</a:t>
            </a:r>
            <a:endParaRPr lang="pt-BR" sz="1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pt-BR" sz="1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Gabriela </a:t>
            </a:r>
            <a:r>
              <a:rPr lang="pt-BR" sz="112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Suemy</a:t>
            </a:r>
            <a:r>
              <a:rPr lang="pt-BR" sz="11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12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Matsumi</a:t>
            </a:r>
            <a:endParaRPr lang="pt-BR" sz="1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824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93184" y="285030"/>
            <a:ext cx="402609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“Para tratarmos sobre a segurança social no Brasil temos que analisar a própria história no país</a:t>
            </a:r>
            <a:r>
              <a:rPr lang="pt-BR" sz="24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desde o século XIX, quando foram conquistados e regulamentados na legislação brasileira os primeiros elementos que trataram do seguro social aos trabalhadores. É importante também vermos como, no Brasil, a Seguridade Social foi instituída antes da Constituição de 1988. </a:t>
            </a:r>
            <a:r>
              <a:rPr lang="pt-BR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Vocês conhecem a história da Seguridade Social</a:t>
            </a:r>
            <a:r>
              <a:rPr lang="pt-B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pt-BR" sz="24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pt-BR" sz="24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562901" y="5949620"/>
            <a:ext cx="76290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</a:t>
            </a:r>
            <a:r>
              <a:rPr lang="pt-B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https://www.humorpolitico.com.br/bira/o-fim-da-seguridade-social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Resultado de imagem para seguridade social no brasil charge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7667" y="408629"/>
            <a:ext cx="7060988" cy="554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16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9222" y="0"/>
            <a:ext cx="8911687" cy="888642"/>
          </a:xfrm>
        </p:spPr>
        <p:txBody>
          <a:bodyPr/>
          <a:lstStyle/>
          <a:p>
            <a:r>
              <a:rPr lang="pt-B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início...</a:t>
            </a: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46886" y="771169"/>
            <a:ext cx="9296357" cy="500951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pt-BR" sz="26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pt-BR" sz="25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pt-BR" sz="25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Santa Casa de Misericórdia de Santos, fundada em 1543, tinha o intuito de conceder prestações assistenciais, oferecendo o plano de pensão para seus empregados que se estendeu tanto para as Santas Casas do Rio de Janeiro e de Salvador, quanto para os empregados das Ordens Terceiras e outras que mantinham hospitais, asilos, orfanatos e casas de amparo aos seus associados e desvalidos. Nesses casos essas concessões régias do Rei para ofertar serviços assistenciais. </a:t>
            </a:r>
            <a:endParaRPr lang="pt-BR" sz="2500" b="1" dirty="0" smtClean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endParaRPr lang="pt-BR" sz="200" b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pt-BR" sz="25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Em </a:t>
            </a:r>
            <a:r>
              <a:rPr lang="pt-BR" sz="25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1795, foi criado o Plano de Benefícios dos Órfãos e Viúvas dos Oficiais da Marinha. O qual fora, de certa forma, a primeira ideia de pensão por morte no ordenamento jurídico brasileiro, na medida em que tinha por objetivo estabelecer proteção aos citados dependentes dos oficiais da Marinha contra o risco social de </a:t>
            </a:r>
            <a:r>
              <a:rPr lang="pt-BR" sz="25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morte</a:t>
            </a:r>
            <a:r>
              <a:rPr lang="pt-BR" sz="25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420207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0065" y="196261"/>
            <a:ext cx="9156879" cy="1273935"/>
          </a:xfr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pPr algn="ctr"/>
            <a:r>
              <a:rPr lang="pt-BR" sz="4000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 como chegamos aos modelos de Seguridade </a:t>
            </a:r>
            <a:r>
              <a:rPr lang="pt-BR" sz="4000" b="1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t-BR" sz="4000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ocial que temos hoje? </a:t>
            </a:r>
            <a:endParaRPr lang="pt-BR" sz="4000" b="1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0325" y="1903563"/>
            <a:ext cx="8776358" cy="4265417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00000"/>
              </a:lnSpc>
            </a:pPr>
            <a:r>
              <a:rPr lang="pt-BR" sz="24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“Nos </a:t>
            </a:r>
            <a:r>
              <a:rPr lang="pt-BR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anos de 1930, os cento e oitenta e três Centros de Atenção Psicossocial (</a:t>
            </a:r>
            <a:r>
              <a:rPr lang="pt-BR" sz="2400" b="1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CAP’s</a:t>
            </a:r>
            <a:r>
              <a:rPr lang="pt-BR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existentes na época foram reunidas nos Institutos de Aposentadoria e Pensão (IAP), organizados pelo Estado, como autarquias federais, por categoria profissional, surgindo, assim, um seguro social nacional, com ampliação do quantitativo de segurados</a:t>
            </a:r>
            <a:r>
              <a:rPr lang="pt-BR" sz="24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pt-BR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pt-BR" sz="2400" b="1" dirty="0" smtClean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pt-BR" sz="24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 </a:t>
            </a:r>
            <a:r>
              <a:rPr lang="pt-BR" sz="24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Constituição Federal de 1934, que empregou o termo “Previdência” dissociado do termo “Social”, foi a primeira a estabelecer a forma tripartida de custeio, mediante contribuições do empregado, do empregador e do Estado</a:t>
            </a:r>
            <a:r>
              <a:rPr lang="pt-BR" sz="24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  <a:endParaRPr lang="pt-BR" sz="24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71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3544" y="202516"/>
            <a:ext cx="8084090" cy="1325563"/>
          </a:xfrm>
        </p:spPr>
        <p:txBody>
          <a:bodyPr>
            <a:normAutofit/>
          </a:bodyPr>
          <a:lstStyle/>
          <a:p>
            <a:pPr algn="ctr"/>
            <a:r>
              <a:rPr lang="pt-BR" sz="4000" b="1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Quais as bases da Seguridade </a:t>
            </a:r>
            <a:r>
              <a:rPr lang="pt-BR" sz="4000" b="1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t-BR" sz="4000" b="1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ocial no Brasil ?</a:t>
            </a:r>
            <a:endParaRPr lang="pt-BR" sz="4000" b="1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75" y="1528079"/>
            <a:ext cx="8325627" cy="4625349"/>
          </a:xfrm>
        </p:spPr>
      </p:pic>
      <p:sp>
        <p:nvSpPr>
          <p:cNvPr id="3" name="CaixaDeTexto 2"/>
          <p:cNvSpPr txBox="1"/>
          <p:nvPr/>
        </p:nvSpPr>
        <p:spPr>
          <a:xfrm>
            <a:off x="552775" y="6153428"/>
            <a:ext cx="7778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3"/>
              </a:rPr>
              <a:t>https://ibrasfor.com.br/curso/gratis/politicas-de-direitos-a-seguridade-social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301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A2D37BC-7D91-4F83-845D-70080D7DD6FC}"/>
              </a:ext>
            </a:extLst>
          </p:cNvPr>
          <p:cNvSpPr>
            <a:spLocks noGrp="1"/>
          </p:cNvSpPr>
          <p:nvPr>
            <p:ph type="ctrTitle"/>
          </p:nvPr>
        </p:nvSpPr>
        <p:spPr bwMode="black">
          <a:xfrm>
            <a:off x="697588" y="1700011"/>
            <a:ext cx="8974445" cy="2386653"/>
          </a:xfrm>
        </p:spPr>
        <p:txBody>
          <a:bodyPr rtlCol="0"/>
          <a:lstStyle/>
          <a:p>
            <a:pPr algn="ctr" rtl="0"/>
            <a:r>
              <a:rPr lang="pt-BR" sz="6600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Seguridade Social para quem? </a:t>
            </a:r>
            <a:endParaRPr lang="pt-BR" sz="6600" b="1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59E5DACC-1D74-41AD-B036-C015472B9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210" y="4217244"/>
            <a:ext cx="8915399" cy="1435162"/>
          </a:xfrm>
        </p:spPr>
        <p:txBody>
          <a:bodyPr rtlCol="0">
            <a:noAutofit/>
          </a:bodyPr>
          <a:lstStyle/>
          <a:p>
            <a:pPr algn="r"/>
            <a:r>
              <a:rPr lang="pt-BR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Débora Schmidt</a:t>
            </a:r>
          </a:p>
          <a:p>
            <a:pPr algn="r"/>
            <a:r>
              <a:rPr lang="pt-BR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Gabriela Pires Leonardo</a:t>
            </a:r>
          </a:p>
          <a:p>
            <a:pPr algn="r"/>
            <a:r>
              <a:rPr lang="pt-BR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João Otavio Bortolini</a:t>
            </a:r>
          </a:p>
          <a:p>
            <a:pPr algn="r"/>
            <a:r>
              <a:rPr lang="pt-BR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Paulo Cezar</a:t>
            </a:r>
          </a:p>
        </p:txBody>
      </p:sp>
    </p:spTree>
    <p:extLst>
      <p:ext uri="{BB962C8B-B14F-4D97-AF65-F5344CB8AC3E}">
        <p14:creationId xmlns:p14="http://schemas.microsoft.com/office/powerpoint/2010/main" val="161397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5400" b="1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Tripé da seguridade social</a:t>
            </a:r>
            <a:endParaRPr lang="pt-BR" sz="5400" b="1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="" xmlns:a16="http://schemas.microsoft.com/office/drawing/2014/main" id="{F3FF1311-DD92-45BA-B10F-C1A324C27B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1329" y="2494988"/>
            <a:ext cx="4934471" cy="3878917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endParaRPr lang="pt-BR" sz="2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sistema de Seguridade Social está baseado no tripé do bem-estar social: </a:t>
            </a:r>
            <a:r>
              <a:rPr lang="pt-B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Saúde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Pública</a:t>
            </a: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Previdência Social e Assistência Social.</a:t>
            </a:r>
          </a:p>
        </p:txBody>
      </p:sp>
      <p:pic>
        <p:nvPicPr>
          <p:cNvPr id="9" name="Espaço Reservado para Conteúdo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477" y="1902175"/>
            <a:ext cx="5968584" cy="4471731"/>
          </a:xfrm>
        </p:spPr>
      </p:pic>
      <p:sp>
        <p:nvSpPr>
          <p:cNvPr id="10" name="CaixaDeTexto 9"/>
          <p:cNvSpPr txBox="1"/>
          <p:nvPr/>
        </p:nvSpPr>
        <p:spPr>
          <a:xfrm>
            <a:off x="5916405" y="6373907"/>
            <a:ext cx="58046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FONTE: 68721542_1438288919628925_2201906415601191685_n</a:t>
            </a:r>
            <a:endParaRPr lang="pt-B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04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4E65665-583F-4DD8-814D-FECA92009E9A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533810" y="2070001"/>
            <a:ext cx="11288972" cy="2684879"/>
          </a:xfrm>
        </p:spPr>
        <p:txBody>
          <a:bodyPr rtlCol="0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rtl="0"/>
            <a:r>
              <a:rPr lang="pt-BR" sz="10000" b="1" spc="0" dirty="0" smtClean="0">
                <a:ln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Saúde Pública</a:t>
            </a:r>
            <a:endParaRPr lang="pt-BR" sz="10000" b="1" spc="0" dirty="0">
              <a:ln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21" y="146875"/>
            <a:ext cx="290512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09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916498D-2480-4101-BEA1-C21902705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3" y="143301"/>
            <a:ext cx="5114017" cy="1139895"/>
          </a:xfrm>
        </p:spPr>
        <p:txBody>
          <a:bodyPr rtlCol="0">
            <a:normAutofit/>
          </a:bodyPr>
          <a:lstStyle/>
          <a:p>
            <a:pPr algn="ctr" rtl="0"/>
            <a:r>
              <a:rPr lang="pt-B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Quem utiliza?</a:t>
            </a:r>
            <a:endParaRPr lang="pt-B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="" xmlns:a16="http://schemas.microsoft.com/office/drawing/2014/main" id="{9353A980-ADD3-49DF-ACFE-8E50E3F2AB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" y="2073500"/>
            <a:ext cx="6465194" cy="4784500"/>
          </a:xfrm>
        </p:spPr>
        <p:txBody>
          <a:bodyPr rtlCol="0">
            <a:normAutofit/>
          </a:bodyPr>
          <a:lstStyle/>
          <a:p>
            <a:pPr algn="just"/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Abrange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 assistência dada a população no âmbito da saúde pública estabelecida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pelo Sistema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Único de Saúde (SUS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Inclui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políticas de conscientização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população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sobre as questões preocupantes ao meio ambiente e financiamento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pesquisas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científicas para prevenção de doenças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principal programa de prestação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serviços a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saúde no Brasil é o Sistema Único de Saúde (SUS), voltado para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atendimento de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 a população, sem distinções, uma vez que é um direito universal.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285" y="586853"/>
            <a:ext cx="5842715" cy="5500047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7692643" y="5809901"/>
            <a:ext cx="2891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FONTE</a:t>
            </a:r>
            <a:r>
              <a:rPr lang="pt-B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charge_cancer_OSssite</a:t>
            </a:r>
            <a:endParaRPr lang="pt-B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7095565" y="6086900"/>
            <a:ext cx="5096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* </a:t>
            </a:r>
            <a:r>
              <a:rPr lang="pt-BR" sz="1400" dirty="0" smtClean="0"/>
              <a:t>OSS</a:t>
            </a:r>
            <a:r>
              <a:rPr lang="pt-BR" sz="1400" dirty="0"/>
              <a:t> </a:t>
            </a:r>
            <a:r>
              <a:rPr lang="pt-BR" sz="1400" dirty="0" smtClean="0"/>
              <a:t>– Organizações Sociais de Saúde: Instituições de natureza privada sem fins lucrativos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895583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9802" y="2404872"/>
            <a:ext cx="11288972" cy="2121408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pt-BR" sz="10000" spc="0" dirty="0" smtClean="0">
                <a:ln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Previdência Social </a:t>
            </a:r>
            <a:endParaRPr lang="pt-BR" sz="10000" spc="0" dirty="0">
              <a:ln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14" y="114300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002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6981" y="626442"/>
            <a:ext cx="5114017" cy="1139895"/>
          </a:xfrm>
        </p:spPr>
        <p:txBody>
          <a:bodyPr>
            <a:norm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Quem se beneficia? </a:t>
            </a:r>
            <a:endParaRPr lang="pt-B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Espaço Reservado para Conteúdo 1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981" y="454017"/>
            <a:ext cx="6044019" cy="4720964"/>
          </a:xfrm>
        </p:spPr>
      </p:pic>
      <p:sp>
        <p:nvSpPr>
          <p:cNvPr id="4" name="Espaço Reservado para Conteúdo 3"/>
          <p:cNvSpPr>
            <a:spLocks noGrp="1"/>
          </p:cNvSpPr>
          <p:nvPr>
            <p:ph sz="quarter" idx="13"/>
          </p:nvPr>
        </p:nvSpPr>
        <p:spPr>
          <a:xfrm>
            <a:off x="0" y="2041792"/>
            <a:ext cx="6147981" cy="2663398"/>
          </a:xfrm>
        </p:spPr>
        <p:txBody>
          <a:bodyPr>
            <a:normAutofit fontScale="92500"/>
          </a:bodyPr>
          <a:lstStyle/>
          <a:p>
            <a:pPr algn="ctr"/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Exige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algum tipo de contribuição à qual é descontada na folha de pagamento mensal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salário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 trabalhadores e das trabalhadoras, e também tem os encargos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trabalhista patronais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pagos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 todos os empregadores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ctr"/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visa auxiliar financeiramente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o(a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trabalhador(a) e seus dependentes nos seguintes casos: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551996" y="5242402"/>
            <a:ext cx="5640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FONTE: </a:t>
            </a:r>
            <a:r>
              <a:rPr lang="pt-BR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revisao_pericia_inss</a:t>
            </a:r>
            <a:endParaRPr lang="pt-B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073990" y="4772611"/>
            <a:ext cx="37621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Auxílio </a:t>
            </a: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reclusão;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Situações de baixa renda;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Proteção a maternidade;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Pensão por morte; </a:t>
            </a:r>
          </a:p>
        </p:txBody>
      </p:sp>
      <p:sp>
        <p:nvSpPr>
          <p:cNvPr id="5" name="Retângulo 4"/>
          <p:cNvSpPr/>
          <p:nvPr/>
        </p:nvSpPr>
        <p:spPr>
          <a:xfrm>
            <a:off x="-120580" y="4772612"/>
            <a:ext cx="3942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Invalidez</a:t>
            </a: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Idade avançada;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Desemprego involuntário;</a:t>
            </a:r>
          </a:p>
        </p:txBody>
      </p:sp>
    </p:spTree>
    <p:extLst>
      <p:ext uri="{BB962C8B-B14F-4D97-AF65-F5344CB8AC3E}">
        <p14:creationId xmlns:p14="http://schemas.microsoft.com/office/powerpoint/2010/main" val="3788139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7506" y="2139696"/>
            <a:ext cx="11288972" cy="2199132"/>
          </a:xfrm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pt-BR" sz="10000" b="1" spc="0" dirty="0" smtClean="0">
                <a:ln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Assistência Social </a:t>
            </a:r>
            <a:endParaRPr lang="pt-BR" sz="10000" b="1" spc="0" dirty="0">
              <a:ln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2" y="167259"/>
            <a:ext cx="270510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69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7420" y="591717"/>
            <a:ext cx="5114017" cy="1139895"/>
          </a:xfrm>
        </p:spPr>
        <p:txBody>
          <a:bodyPr>
            <a:norm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Auxílios:</a:t>
            </a:r>
            <a:endParaRPr lang="pt-B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837" y="1175112"/>
            <a:ext cx="5807766" cy="4618392"/>
          </a:xfrm>
        </p:spPr>
      </p:pic>
      <p:sp>
        <p:nvSpPr>
          <p:cNvPr id="4" name="Espaço Reservado para Conteúdo 3"/>
          <p:cNvSpPr>
            <a:spLocks noGrp="1"/>
          </p:cNvSpPr>
          <p:nvPr>
            <p:ph sz="quarter" idx="13"/>
          </p:nvPr>
        </p:nvSpPr>
        <p:spPr>
          <a:xfrm>
            <a:off x="251416" y="2075686"/>
            <a:ext cx="5746027" cy="463549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Inclui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auxílio a todo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indivíduo contribuinte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 não da previdência, e seus dependentes, em caso de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vulnerabilidade social; </a:t>
            </a:r>
          </a:p>
          <a:p>
            <a:pPr marL="0" indent="0" algn="ctr">
              <a:buNone/>
            </a:pP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obrigações da Assistência Social são: proteção à infância,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maternidade, adolescência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velhice, promoção dos indivíduos a integração ao mercado de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trabalho, assegurar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vida de pessoas com deficiência no ambiente social e trabalhista,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garantir um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salário mínimo para deficientes e idosos comprovadamente incapazes de </a:t>
            </a:r>
            <a:r>
              <a:rPr lang="pt-BR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promover o </a:t>
            </a:r>
            <a:r>
              <a:rPr lang="pt-B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próprio sustento ou de tê-lo pela família.</a:t>
            </a:r>
          </a:p>
        </p:txBody>
      </p:sp>
    </p:spTree>
    <p:extLst>
      <p:ext uri="{BB962C8B-B14F-4D97-AF65-F5344CB8AC3E}">
        <p14:creationId xmlns:p14="http://schemas.microsoft.com/office/powerpoint/2010/main" val="312327609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67" y="123966"/>
            <a:ext cx="11288971" cy="620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06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53F9A77-315C-42E3-BCCA-110EFB29AC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1494" y="4012463"/>
            <a:ext cx="6602506" cy="2684171"/>
          </a:xfrm>
        </p:spPr>
        <p:txBody>
          <a:bodyPr>
            <a:normAutofit/>
          </a:bodyPr>
          <a:lstStyle/>
          <a:p>
            <a:pPr algn="r"/>
            <a:r>
              <a:rPr lang="pt-PT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Angélica Buscarini</a:t>
            </a:r>
            <a:endParaRPr lang="pt-BR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pt-PT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Jhonatan Vincentini</a:t>
            </a:r>
            <a:endParaRPr lang="pt-BR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pt-PT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Leandro Kistemmacher Pereira</a:t>
            </a:r>
            <a:endParaRPr lang="pt-BR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pt-PT" sz="28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Tanice Fuhr</a:t>
            </a:r>
            <a:endParaRPr lang="pt-BR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40912" y="1421902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 financiamento da      Seguridade Social</a:t>
            </a:r>
            <a:endParaRPr lang="pt-BR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63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92DB468E-9C72-45D2-AED2-876BAD46E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309" y="301841"/>
            <a:ext cx="11798423" cy="62410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xmlns="" id="{ECFF959D-9A43-4AA0-86C8-234973DB963A}"/>
              </a:ext>
            </a:extLst>
          </p:cNvPr>
          <p:cNvSpPr/>
          <p:nvPr/>
        </p:nvSpPr>
        <p:spPr>
          <a:xfrm>
            <a:off x="3156333" y="2329275"/>
            <a:ext cx="4936539" cy="125411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SEGURIDADE SOCIAL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xmlns="" id="{62003690-414B-4326-AD53-88C5E1099621}"/>
              </a:ext>
            </a:extLst>
          </p:cNvPr>
          <p:cNvCxnSpPr>
            <a:cxnSpLocks/>
          </p:cNvCxnSpPr>
          <p:nvPr/>
        </p:nvCxnSpPr>
        <p:spPr>
          <a:xfrm flipH="1">
            <a:off x="1819053" y="3461755"/>
            <a:ext cx="896557" cy="5621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xmlns="" id="{3CD2C903-14F1-45B5-8302-EF1BA9708D6C}"/>
              </a:ext>
            </a:extLst>
          </p:cNvPr>
          <p:cNvCxnSpPr>
            <a:cxnSpLocks/>
          </p:cNvCxnSpPr>
          <p:nvPr/>
        </p:nvCxnSpPr>
        <p:spPr>
          <a:xfrm>
            <a:off x="5391235" y="3696831"/>
            <a:ext cx="0" cy="654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082785A8-E50E-473F-8FA3-A048BB2B3C7F}"/>
              </a:ext>
            </a:extLst>
          </p:cNvPr>
          <p:cNvSpPr/>
          <p:nvPr/>
        </p:nvSpPr>
        <p:spPr>
          <a:xfrm>
            <a:off x="12962" y="4117574"/>
            <a:ext cx="2166152" cy="7611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União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35721130-75F9-4BDA-AD01-C8674BE6F1D4}"/>
              </a:ext>
            </a:extLst>
          </p:cNvPr>
          <p:cNvSpPr/>
          <p:nvPr/>
        </p:nvSpPr>
        <p:spPr>
          <a:xfrm>
            <a:off x="1632534" y="5351393"/>
            <a:ext cx="2166152" cy="7611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Estado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A08338DB-CCA3-459D-BCB2-E4C6ED6AF427}"/>
              </a:ext>
            </a:extLst>
          </p:cNvPr>
          <p:cNvSpPr/>
          <p:nvPr/>
        </p:nvSpPr>
        <p:spPr>
          <a:xfrm>
            <a:off x="4279589" y="4590280"/>
            <a:ext cx="2166152" cy="7611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Município</a:t>
            </a:r>
            <a:r>
              <a:rPr lang="pt-BR" dirty="0"/>
              <a:t> </a:t>
            </a:r>
          </a:p>
        </p:txBody>
      </p: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xmlns="" id="{ADE8EFD4-35E6-4853-8592-2664BB8DB2E8}"/>
              </a:ext>
            </a:extLst>
          </p:cNvPr>
          <p:cNvCxnSpPr>
            <a:cxnSpLocks/>
          </p:cNvCxnSpPr>
          <p:nvPr/>
        </p:nvCxnSpPr>
        <p:spPr>
          <a:xfrm flipH="1">
            <a:off x="3027829" y="3904787"/>
            <a:ext cx="543943" cy="129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88CD3786-E900-45BB-9BBF-560A8DAA1832}"/>
              </a:ext>
            </a:extLst>
          </p:cNvPr>
          <p:cNvSpPr/>
          <p:nvPr/>
        </p:nvSpPr>
        <p:spPr>
          <a:xfrm>
            <a:off x="6840658" y="5328136"/>
            <a:ext cx="2166152" cy="7611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Contribuição social 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xmlns="" id="{4FBBBAA7-BBD6-43DD-8CB0-AFDD270D766E}"/>
              </a:ext>
            </a:extLst>
          </p:cNvPr>
          <p:cNvSpPr/>
          <p:nvPr/>
        </p:nvSpPr>
        <p:spPr>
          <a:xfrm>
            <a:off x="9091191" y="4327608"/>
            <a:ext cx="2166152" cy="7611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Distrito Federal </a:t>
            </a:r>
          </a:p>
        </p:txBody>
      </p: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xmlns="" id="{C2E7430F-1373-4DE3-BF63-9FAA538C45BF}"/>
              </a:ext>
            </a:extLst>
          </p:cNvPr>
          <p:cNvCxnSpPr>
            <a:cxnSpLocks/>
          </p:cNvCxnSpPr>
          <p:nvPr/>
        </p:nvCxnSpPr>
        <p:spPr>
          <a:xfrm>
            <a:off x="8434987" y="3527897"/>
            <a:ext cx="1072210" cy="5896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xmlns="" id="{A2590C8A-9A6E-4937-928A-1CCE48A8678D}"/>
              </a:ext>
            </a:extLst>
          </p:cNvPr>
          <p:cNvCxnSpPr>
            <a:cxnSpLocks/>
          </p:cNvCxnSpPr>
          <p:nvPr/>
        </p:nvCxnSpPr>
        <p:spPr>
          <a:xfrm>
            <a:off x="7352855" y="3855410"/>
            <a:ext cx="859793" cy="1242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266008" y="181039"/>
            <a:ext cx="92045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 194.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 seguridade social compreende um conjunto integrado de ações de iniciativa dos poderes públicos e da sociedade, destinadas a assegurar os direitos relativos à saúde, à previdência e à assistência social.</a:t>
            </a:r>
          </a:p>
        </p:txBody>
      </p:sp>
    </p:spTree>
    <p:extLst>
      <p:ext uri="{BB962C8B-B14F-4D97-AF65-F5344CB8AC3E}">
        <p14:creationId xmlns:p14="http://schemas.microsoft.com/office/powerpoint/2010/main" val="217358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46FE554-82A4-46F9-AA1E-F21D01BE5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574" y="120203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Falhas na contribuição da seguridade social: exonerações e sonegações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8E8C15A2-5CE8-44E1-836E-B80C3FE95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75" y="1642811"/>
            <a:ext cx="9296896" cy="4351338"/>
          </a:xfrm>
        </p:spPr>
        <p:txBody>
          <a:bodyPr>
            <a:normAutofit fontScale="775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pt-BR" sz="3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Apropriação </a:t>
            </a:r>
            <a:r>
              <a:rPr lang="pt-BR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indevida por parte dos empresários da contribuição previdenciária (os chamados Encargos Trabalhistas);</a:t>
            </a:r>
          </a:p>
          <a:p>
            <a:pPr marL="0" indent="0">
              <a:buNone/>
            </a:pPr>
            <a:endParaRPr lang="pt-BR" sz="3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pt-BR" sz="3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Empresas </a:t>
            </a:r>
            <a:r>
              <a:rPr lang="pt-BR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sonegadoras de impostos; </a:t>
            </a:r>
          </a:p>
          <a:p>
            <a:pPr marL="1440000" indent="0" algn="just">
              <a:buNone/>
            </a:pPr>
            <a:r>
              <a:rPr lang="pt-BR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A alta quantia financeira que as empresas devedoras acumularam nos últimos anos, cerca de R$ 450.000.000.000,00 (quatrocentos bilhões de reais) de dívidas. Desse montante de dívidas, havia a estimativa de recuperar apenas 175 milhões.”</a:t>
            </a:r>
          </a:p>
          <a:p>
            <a:endParaRPr lang="pt-BR" sz="3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pt-BR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Indivíduos famosos ou com grande fortuna que tem suas contribuições perdoadas ou reduzidas.</a:t>
            </a:r>
          </a:p>
          <a:p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97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screenshot, computador, mesa, homem&#10;&#10;Descrição gerada automaticamente">
            <a:extLst>
              <a:ext uri="{FF2B5EF4-FFF2-40B4-BE49-F238E27FC236}">
                <a16:creationId xmlns:a16="http://schemas.microsoft.com/office/drawing/2014/main" xmlns="" id="{8F5C35F1-3D49-4BCE-9881-B10FBFCD9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1501399"/>
            <a:ext cx="10814049" cy="36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300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esenho de um cachorro&#10;&#10;Descrição gerada automaticamente">
            <a:extLst>
              <a:ext uri="{FF2B5EF4-FFF2-40B4-BE49-F238E27FC236}">
                <a16:creationId xmlns:a16="http://schemas.microsoft.com/office/drawing/2014/main" xmlns="" id="{6377269B-993A-4F39-976D-78EA46DD0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383" y="874029"/>
            <a:ext cx="8740688" cy="510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567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3">
            <a:extLst>
              <a:ext uri="{FF2B5EF4-FFF2-40B4-BE49-F238E27FC236}">
                <a16:creationId xmlns:a16="http://schemas.microsoft.com/office/drawing/2014/main" xmlns="" id="{CD2451C0-AD1E-4373-9F56-108D28BA988A}"/>
              </a:ext>
            </a:extLst>
          </p:cNvPr>
          <p:cNvSpPr/>
          <p:nvPr/>
        </p:nvSpPr>
        <p:spPr>
          <a:xfrm>
            <a:off x="301752" y="1133188"/>
            <a:ext cx="5440680" cy="5033818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FSE - Fundo Social de Emergência</a:t>
            </a:r>
          </a:p>
          <a:p>
            <a:pPr algn="ctr"/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finalidade desse fundo era permitir um melhor gerenciamento da situação fiscal brasileira e contribuir para o equilíbrio das contas públicas. O fundo foi criado na época da implantação </a:t>
            </a:r>
            <a:r>
              <a:rPr lang="pt-BR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Plano Real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e, segundo críticos, foi a forma que o governo encontrou de desvincular receitas das contribuições sociais do orçamento para utilizá-las em emergências. </a:t>
            </a: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tângulo: Cantos Arredondados 4">
            <a:extLst>
              <a:ext uri="{FF2B5EF4-FFF2-40B4-BE49-F238E27FC236}">
                <a16:creationId xmlns:a16="http://schemas.microsoft.com/office/drawing/2014/main" xmlns="" id="{5C4BA6FA-A8FF-42B6-AB4C-E08EAB46A79A}"/>
              </a:ext>
            </a:extLst>
          </p:cNvPr>
          <p:cNvSpPr/>
          <p:nvPr/>
        </p:nvSpPr>
        <p:spPr>
          <a:xfrm>
            <a:off x="6135624" y="1133188"/>
            <a:ext cx="5861304" cy="5033818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 – Desvinculação da Receita da União</a:t>
            </a:r>
          </a:p>
          <a:p>
            <a:pPr algn="ctr"/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Essa desvinculação seria pertinente em momentos em que o governo, passando por grandes dificuldades financeiras, necessitaria excepcionalmente recorrer a esses recursos, caso houvesse esgotado todos os demais. Iniciou com uma desvinculação de 20% e no governo Temer aumentou para 30%. Foi respeitado apenas em dois anos 1995 e 1998.</a:t>
            </a: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1980727" y="241827"/>
            <a:ext cx="906370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Desvios do orçamento da seguridade social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612090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texto, desenho&#10;&#10;Descrição gerada automaticamente">
            <a:extLst>
              <a:ext uri="{FF2B5EF4-FFF2-40B4-BE49-F238E27FC236}">
                <a16:creationId xmlns:a16="http://schemas.microsoft.com/office/drawing/2014/main" xmlns="" id="{F9145462-CEA9-4E7D-9BD6-A3AB2472C4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290" y="759103"/>
            <a:ext cx="8664434" cy="5993130"/>
          </a:xfr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1C1E7A3D-F2A1-4269-BEE8-3D3F98B0B56F}"/>
              </a:ext>
            </a:extLst>
          </p:cNvPr>
          <p:cNvSpPr txBox="1"/>
          <p:nvPr/>
        </p:nvSpPr>
        <p:spPr>
          <a:xfrm>
            <a:off x="6654035" y="2878505"/>
            <a:ext cx="20409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Orçamento da </a:t>
            </a:r>
          </a:p>
          <a:p>
            <a:pPr algn="ctr"/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Seguridade Social</a:t>
            </a:r>
          </a:p>
        </p:txBody>
      </p:sp>
      <p:sp>
        <p:nvSpPr>
          <p:cNvPr id="7" name="Balão de Fala: Oval 6">
            <a:extLst>
              <a:ext uri="{FF2B5EF4-FFF2-40B4-BE49-F238E27FC236}">
                <a16:creationId xmlns:a16="http://schemas.microsoft.com/office/drawing/2014/main" xmlns="" id="{C93392BC-AA12-4A95-B624-348FBB2DED07}"/>
              </a:ext>
            </a:extLst>
          </p:cNvPr>
          <p:cNvSpPr/>
          <p:nvPr/>
        </p:nvSpPr>
        <p:spPr>
          <a:xfrm rot="20845631" flipH="1">
            <a:off x="426367" y="295563"/>
            <a:ext cx="3237587" cy="2615869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Não é roubo são só meus 30</a:t>
            </a:r>
            <a:r>
              <a:rPr lang="pt-BR" sz="2800" dirty="0">
                <a:solidFill>
                  <a:schemeClr val="tx1"/>
                </a:solidFill>
              </a:rPr>
              <a:t>%, </a:t>
            </a:r>
            <a:r>
              <a:rPr lang="pt-B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 mais...</a:t>
            </a:r>
            <a:endParaRPr lang="pt-B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9863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95213" y="351782"/>
            <a:ext cx="812807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cálculo usado para demonstrar esse déficit na </a:t>
            </a:r>
            <a:r>
              <a:rPr lang="pt-B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Previdência </a:t>
            </a: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t-B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ocial </a:t>
            </a: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não leva em consideração as dívidas, os desvios, as sonegações e as demais fontes de financiamento (receitas constitucionais).</a:t>
            </a:r>
          </a:p>
          <a:p>
            <a:pPr algn="ctr"/>
            <a:endParaRPr lang="pt-B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Falta de fiscalização por partes dos órgãos responsáveis e pelo descaso do próprio governo, descaso esse que se mostra também em relação à falta de medidas efetivas para a redução do número de desempregados que existem no </a:t>
            </a:r>
            <a:r>
              <a:rPr lang="pt-B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país.</a:t>
            </a:r>
            <a:endParaRPr lang="pt-B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632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rasao Governo do Esta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532" y="3041569"/>
            <a:ext cx="1141239" cy="133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263" y="4622943"/>
            <a:ext cx="3670995" cy="1315952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-2433146" y="2103182"/>
            <a:ext cx="979563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2400" b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20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Estagiários</a:t>
            </a:r>
          </a:p>
          <a:p>
            <a:pPr algn="ctr"/>
            <a:r>
              <a:rPr lang="pt-P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Angélica Buscarini</a:t>
            </a:r>
            <a:r>
              <a:rPr lang="pt-BR" sz="20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pt-BR" sz="20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Débora Schmidt</a:t>
            </a:r>
          </a:p>
          <a:p>
            <a:pPr algn="ctr"/>
            <a:r>
              <a:rPr lang="pt-B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Gabriela Pires Leonardo</a:t>
            </a:r>
            <a:endParaRPr lang="pt-BR" sz="2000" dirty="0" smtClean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20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Gabriela </a:t>
            </a:r>
            <a:r>
              <a:rPr lang="pt-BR" sz="20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Suemy</a:t>
            </a:r>
            <a:r>
              <a:rPr lang="pt-BR" sz="20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Matsumi</a:t>
            </a:r>
            <a:endParaRPr lang="pt-BR" sz="2000" dirty="0" smtClean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20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João Otavio </a:t>
            </a:r>
            <a:r>
              <a:rPr lang="pt-BR" sz="20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Botolini</a:t>
            </a:r>
            <a:endParaRPr lang="pt-BR" sz="2000" dirty="0" smtClean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P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Jhonatan Vincentini</a:t>
            </a:r>
          </a:p>
          <a:p>
            <a:pPr algn="ctr"/>
            <a:r>
              <a:rPr lang="pt-P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Leandro Kistemmacher Pereira</a:t>
            </a:r>
            <a:endParaRPr lang="pt-BR" sz="2000" dirty="0" smtClean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20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Luíza </a:t>
            </a:r>
            <a:r>
              <a:rPr lang="pt-BR" sz="20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Beilke</a:t>
            </a:r>
            <a:r>
              <a:rPr lang="pt-BR" sz="20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000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Kuntz</a:t>
            </a:r>
            <a:endParaRPr lang="pt-BR" sz="2000" dirty="0" smtClean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20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Paulo Cezar</a:t>
            </a:r>
          </a:p>
          <a:p>
            <a:pPr algn="ctr"/>
            <a:r>
              <a:rPr lang="pt-BR" sz="2000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Vanessa Evangelista Rocha</a:t>
            </a:r>
          </a:p>
          <a:p>
            <a:pPr algn="ctr"/>
            <a:r>
              <a:rPr lang="pt-PT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Tanice Fuhr</a:t>
            </a:r>
            <a:endParaRPr lang="pt-B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pt-BR" sz="2400" dirty="0" smtClean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sz="24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sz="2400" dirty="0">
              <a:solidFill>
                <a:schemeClr val="tx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79847"/>
              </p:ext>
            </p:extLst>
          </p:nvPr>
        </p:nvGraphicFramePr>
        <p:xfrm>
          <a:off x="4686393" y="3140316"/>
          <a:ext cx="2484958" cy="101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CorelDRAW" r:id="rId5" imgW="1700292" imgH="692422" progId="CorelDraw.Graphic.17">
                  <p:embed/>
                </p:oleObj>
              </mc:Choice>
              <mc:Fallback>
                <p:oleObj name="CorelDRAW" r:id="rId5" imgW="1700292" imgH="692422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86393" y="3140316"/>
                        <a:ext cx="2484958" cy="101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="" xmlns:a16="http://schemas.microsoft.com/office/drawing/2014/main" id="{3DBE625F-5E05-4ACD-9F47-0358F5DCED69}"/>
              </a:ext>
            </a:extLst>
          </p:cNvPr>
          <p:cNvSpPr/>
          <p:nvPr/>
        </p:nvSpPr>
        <p:spPr>
          <a:xfrm>
            <a:off x="5499098" y="2568497"/>
            <a:ext cx="3256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Blog: Omcunioeste.wixsite.com</a:t>
            </a:r>
          </a:p>
        </p:txBody>
      </p:sp>
      <p:sp>
        <p:nvSpPr>
          <p:cNvPr id="6" name="Retângulo 5"/>
          <p:cNvSpPr/>
          <p:nvPr/>
        </p:nvSpPr>
        <p:spPr>
          <a:xfrm>
            <a:off x="-543572" y="383679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0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Coordenadores do Mural</a:t>
            </a:r>
          </a:p>
          <a:p>
            <a:pPr algn="ctr"/>
            <a:r>
              <a:rPr lang="pt-BR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Paulo José Koling</a:t>
            </a:r>
          </a:p>
          <a:p>
            <a:pPr algn="ctr"/>
            <a:r>
              <a:rPr lang="pt-BR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Selma Martins Duarte</a:t>
            </a:r>
          </a:p>
          <a:p>
            <a:pPr algn="ctr"/>
            <a:endParaRPr lang="pt-BR" sz="2000" b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20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Bolsista</a:t>
            </a:r>
          </a:p>
          <a:p>
            <a:pPr algn="ctr"/>
            <a:r>
              <a:rPr lang="pt-BR" sz="20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Daniela Fátima Henrichsen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4410" y="573143"/>
            <a:ext cx="2382742" cy="2003111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4896263" y="126860"/>
            <a:ext cx="4691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Observatório do Mundo Contemporâneo </a:t>
            </a:r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82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do">
  <a:themeElements>
    <a:clrScheme name="Facetado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613</TotalTime>
  <Words>1567</Words>
  <Application>Microsoft Office PowerPoint</Application>
  <PresentationFormat>Widescreen</PresentationFormat>
  <Paragraphs>188</Paragraphs>
  <Slides>32</Slides>
  <Notes>4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41" baseType="lpstr">
      <vt:lpstr>Arial</vt:lpstr>
      <vt:lpstr>Calibri</vt:lpstr>
      <vt:lpstr>Courier New</vt:lpstr>
      <vt:lpstr>Tahoma</vt:lpstr>
      <vt:lpstr>Times New Roman</vt:lpstr>
      <vt:lpstr>Trebuchet MS</vt:lpstr>
      <vt:lpstr>Wingdings 3</vt:lpstr>
      <vt:lpstr>Facetado</vt:lpstr>
      <vt:lpstr>CorelDRAW</vt:lpstr>
      <vt:lpstr>Apresentação do PowerPoint</vt:lpstr>
      <vt:lpstr>Apresentação do PowerPoint</vt:lpstr>
      <vt:lpstr>SEGURIDADE SOCIAL NA CONSTITUIÇÃO DE 1988: Saúde, Previdência e Assistência Social como garantias à Cidadania e à Vida! </vt:lpstr>
      <vt:lpstr>O que é Seguridade Social?  </vt:lpstr>
      <vt:lpstr>Apresentação do PowerPoint</vt:lpstr>
      <vt:lpstr>É fundamental sabermos:</vt:lpstr>
      <vt:lpstr>Apresentação do PowerPoint</vt:lpstr>
      <vt:lpstr>Apresentação do PowerPoint</vt:lpstr>
      <vt:lpstr>Apresentação do PowerPoint</vt:lpstr>
      <vt:lpstr>Seguridade  Social no Brasil: Limites e Pressões</vt:lpstr>
      <vt:lpstr>Apresentação do PowerPoint</vt:lpstr>
      <vt:lpstr>No início...</vt:lpstr>
      <vt:lpstr>Mas como chegamos aos modelos de Seguridade Social que temos hoje? </vt:lpstr>
      <vt:lpstr>Quais as bases da Seguridade Social no Brasil ?</vt:lpstr>
      <vt:lpstr>Seguridade Social para quem? </vt:lpstr>
      <vt:lpstr>Tripé da seguridade social</vt:lpstr>
      <vt:lpstr>Saúde Pública</vt:lpstr>
      <vt:lpstr>Quem utiliza?</vt:lpstr>
      <vt:lpstr>Previdência Social </vt:lpstr>
      <vt:lpstr>Quem se beneficia? </vt:lpstr>
      <vt:lpstr>Assistência Social </vt:lpstr>
      <vt:lpstr>Auxílios:</vt:lpstr>
      <vt:lpstr>Apresentação do PowerPoint</vt:lpstr>
      <vt:lpstr>Apresentação do PowerPoint</vt:lpstr>
      <vt:lpstr>Apresentação do PowerPoint</vt:lpstr>
      <vt:lpstr>Falhas na contribuição da seguridade social: exonerações e sonegações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SEGURIDADE SOCIAL NA CONSTITUIÇÃO DE 1988: Saúde, Previdência e Assistência Social como garantias à Cidadania e à Vida!</dc:title>
  <dc:creator>Selma Martins Duarte</dc:creator>
  <cp:lastModifiedBy>Selma Martins Duarte</cp:lastModifiedBy>
  <cp:revision>65</cp:revision>
  <dcterms:created xsi:type="dcterms:W3CDTF">2019-10-16T20:02:30Z</dcterms:created>
  <dcterms:modified xsi:type="dcterms:W3CDTF">2019-11-08T13:17:42Z</dcterms:modified>
</cp:coreProperties>
</file>